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ru.wikipedia.org/w/index.php?title=Cytinus_glandulosus&amp;action=edit&amp;redlink=1" TargetMode="External"/><Relationship Id="rId13" Type="http://schemas.openxmlformats.org/officeDocument/2006/relationships/hyperlink" Target="https://ru.wikipedia.org/wiki/%D0%9F%D0%BE%D0%B4%D0%BB%D0%B0%D0%B4%D0%B0%D0%BD%D0%BD%D0%B8%D0%BA_%D0%B6%D1%91%D0%BB%D1%82%D1%8B%D0%B9" TargetMode="External"/><Relationship Id="rId18" Type="http://schemas.openxmlformats.org/officeDocument/2006/relationships/hyperlink" Target="https://ru.wikipedia.org/wiki/Fritsch" TargetMode="External"/><Relationship Id="rId3" Type="http://schemas.openxmlformats.org/officeDocument/2006/relationships/hyperlink" Target="https://ru.wikipedia.org/wiki/%D0%9F%D0%BE%D0%B4%D0%BB%D0%B0%D0%B4%D0%B0%D0%BD%D0%BD%D0%B8%D0%BA" TargetMode="External"/><Relationship Id="rId21" Type="http://schemas.openxmlformats.org/officeDocument/2006/relationships/hyperlink" Target="https://ru.wikipedia.org/w/index.php?title=(Thunb.&amp;action=edit&amp;redlink=1" TargetMode="External"/><Relationship Id="rId7" Type="http://schemas.openxmlformats.org/officeDocument/2006/relationships/hyperlink" Target="https://ru.wikipedia.org/wiki/Marloth" TargetMode="External"/><Relationship Id="rId12" Type="http://schemas.openxmlformats.org/officeDocument/2006/relationships/hyperlink" Target="https://ru.wikipedia.org/wiki/%D0%9D%D0%BE%D0%BC%D0%B5%D0%BD%D0%BA%D0%BB%D0%B0%D1%82%D1%83%D1%80%D0%BD%D1%8B%D0%B9_%D1%82%D0%B8%D0%BF" TargetMode="External"/><Relationship Id="rId17" Type="http://schemas.openxmlformats.org/officeDocument/2006/relationships/hyperlink" Target="https://ru.wikipedia.org/wiki/Fourr." TargetMode="External"/><Relationship Id="rId2" Type="http://schemas.openxmlformats.org/officeDocument/2006/relationships/hyperlink" Target="https://ru.wikipedia.org/wiki/The_Plant_List" TargetMode="External"/><Relationship Id="rId16" Type="http://schemas.openxmlformats.org/officeDocument/2006/relationships/hyperlink" Target="https://ru.wikipedia.org/wiki/Cytinus_ruber" TargetMode="External"/><Relationship Id="rId20" Type="http://schemas.openxmlformats.org/officeDocument/2006/relationships/hyperlink" Target="https://ru.wikipedia.org/w/index.php?title=Cytinus_sanguineus&amp;action=edit&amp;redlink=1" TargetMode="External"/><Relationship Id="rId1" Type="http://schemas.openxmlformats.org/officeDocument/2006/relationships/slideLayout" Target="../slideLayouts/slideLayout2.xml"/><Relationship Id="rId6" Type="http://schemas.openxmlformats.org/officeDocument/2006/relationships/hyperlink" Target="https://ru.wikipedia.org/w/index.php?title=Cytinus_capensis&amp;action=edit&amp;redlink=1" TargetMode="External"/><Relationship Id="rId11" Type="http://schemas.openxmlformats.org/officeDocument/2006/relationships/hyperlink" Target="https://ru.wikipedia.org/wiki/L." TargetMode="External"/><Relationship Id="rId24" Type="http://schemas.openxmlformats.org/officeDocument/2006/relationships/hyperlink" Target="https://ru.wikipedia.org/w/index.php?title=Burgoyne&amp;action=edit&amp;redlink=1" TargetMode="External"/><Relationship Id="rId5" Type="http://schemas.openxmlformats.org/officeDocument/2006/relationships/hyperlink" Target="https://ru.wikipedia.org/wiki/Baker_f." TargetMode="External"/><Relationship Id="rId15" Type="http://schemas.openxmlformats.org/officeDocument/2006/relationships/hyperlink" Target="https://ru.wikipedia.org/wiki/H.Perrier" TargetMode="External"/><Relationship Id="rId23" Type="http://schemas.openxmlformats.org/officeDocument/2006/relationships/hyperlink" Target="https://ru.wikipedia.org/w/index.php?title=Cytinus_visseri&amp;action=edit&amp;redlink=1" TargetMode="External"/><Relationship Id="rId10" Type="http://schemas.openxmlformats.org/officeDocument/2006/relationships/hyperlink" Target="https://ru.wikipedia.org/wiki/Cytinus_hypocistis" TargetMode="External"/><Relationship Id="rId19" Type="http://schemas.openxmlformats.org/officeDocument/2006/relationships/hyperlink" Target="https://ru.wikipedia.org/wiki/%D0%9F%D0%BE%D0%B4%D0%BB%D0%B0%D0%B4%D0%B0%D0%BD%D0%BD%D0%B8%D0%BA_%D0%BA%D1%80%D0%B0%D1%81%D0%BD%D1%8B%D0%B9" TargetMode="External"/><Relationship Id="rId4" Type="http://schemas.openxmlformats.org/officeDocument/2006/relationships/hyperlink" Target="https://ru.wikipedia.org/w/index.php?title=Cytinus_baronii&amp;action=edit&amp;redlink=1" TargetMode="External"/><Relationship Id="rId9" Type="http://schemas.openxmlformats.org/officeDocument/2006/relationships/hyperlink" Target="https://ru.wikipedia.org/wiki/Jum." TargetMode="External"/><Relationship Id="rId14" Type="http://schemas.openxmlformats.org/officeDocument/2006/relationships/hyperlink" Target="https://ru.wikipedia.org/w/index.php?title=Cytinus_malagasicus&amp;action=edit&amp;redlink=1" TargetMode="External"/><Relationship Id="rId22" Type="http://schemas.openxmlformats.org/officeDocument/2006/relationships/hyperlink" Target="https://ru.wikipedia.org/w/index.php?title=Fourc.&amp;action=edit&amp;redlink=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14290"/>
            <a:ext cx="7772400" cy="1975104"/>
          </a:xfrm>
        </p:spPr>
        <p:style>
          <a:lnRef idx="3">
            <a:schemeClr val="lt1"/>
          </a:lnRef>
          <a:fillRef idx="1">
            <a:schemeClr val="accent1"/>
          </a:fillRef>
          <a:effectRef idx="1">
            <a:schemeClr val="accent1"/>
          </a:effectRef>
          <a:fontRef idx="minor">
            <a:schemeClr val="lt1"/>
          </a:fontRef>
        </p:style>
        <p:txBody>
          <a:bodyPr/>
          <a:lstStyle/>
          <a:p>
            <a:pPr algn="ctr"/>
            <a:r>
              <a:rPr lang="uk-UA" dirty="0" smtClean="0"/>
              <a:t>Рослини-паразити </a:t>
            </a:r>
            <a:endParaRPr lang="ru-RU" dirty="0"/>
          </a:p>
        </p:txBody>
      </p:sp>
      <p:sp>
        <p:nvSpPr>
          <p:cNvPr id="4" name="Прямоугольник 3"/>
          <p:cNvSpPr/>
          <p:nvPr/>
        </p:nvSpPr>
        <p:spPr>
          <a:xfrm>
            <a:off x="4571968" y="2214554"/>
            <a:ext cx="4572032"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Підготував </a:t>
            </a:r>
          </a:p>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Студент гр. ЛС-161</a:t>
            </a:r>
          </a:p>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Солодкий  Сергій</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314" name="Picture 2" descr="ÐÐ°ÑÑÐ¸Ð½ÐºÐ¸ Ð¿Ð¾ Ð·Ð°Ð¿ÑÐ¾ÑÑ ÑÐ¾ÑÐ»Ð¸Ð½Ð¸ Ð¿Ð°ÑÐ°Ð·Ð¸ÑÐ¸ ÑÐ¿Ð¸ÑÐ¾Ðº"/>
          <p:cNvPicPr>
            <a:picLocks noChangeAspect="1" noChangeArrowheads="1"/>
          </p:cNvPicPr>
          <p:nvPr/>
        </p:nvPicPr>
        <p:blipFill>
          <a:blip r:embed="rId3"/>
          <a:srcRect/>
          <a:stretch>
            <a:fillRect/>
          </a:stretch>
        </p:blipFill>
        <p:spPr bwMode="auto">
          <a:xfrm>
            <a:off x="357158" y="785794"/>
            <a:ext cx="4714908" cy="5786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relaxedInset"/>
          </a:sp3d>
        </p:spPr>
      </p:pic>
    </p:spTree>
  </p:cSld>
  <p:clrMapOvr>
    <a:masterClrMapping/>
  </p:clrMapOvr>
  <p:transition>
    <p:dissolve/>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28"/>
            <a:ext cx="7772400" cy="6357982"/>
          </a:xfrm>
        </p:spPr>
        <p:txBody>
          <a:bodyPr/>
          <a:lstStyle/>
          <a:p>
            <a:r>
              <a:rPr lang="uk-UA" sz="28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касситов</a:t>
            </a:r>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ниткоподібна-</a:t>
            </a:r>
            <a:r>
              <a:rPr lang="uk-UA" sz="2000" dirty="0" smtClean="0"/>
              <a:t>вид дводольних рослин роду </a:t>
            </a:r>
            <a:r>
              <a:rPr lang="uk-UA" sz="2000" dirty="0" err="1" smtClean="0"/>
              <a:t>Cassytha</a:t>
            </a:r>
            <a:r>
              <a:rPr lang="uk-UA" sz="2000" dirty="0" smtClean="0"/>
              <a:t> сімейства Лаврові (</a:t>
            </a:r>
            <a:r>
              <a:rPr lang="uk-UA" sz="2000" dirty="0" err="1" smtClean="0"/>
              <a:t>Lauraceae</a:t>
            </a:r>
            <a:r>
              <a:rPr lang="uk-UA" sz="2000" dirty="0" smtClean="0"/>
              <a:t>). </a:t>
            </a:r>
            <a:r>
              <a:rPr lang="uk-UA" sz="2000" dirty="0" err="1" smtClean="0"/>
              <a:t>Таксономическое</a:t>
            </a:r>
            <a:r>
              <a:rPr lang="uk-UA" sz="2000" dirty="0" smtClean="0"/>
              <a:t> назву було опубліковано шведським систематиком Карлом </a:t>
            </a:r>
            <a:r>
              <a:rPr lang="uk-UA" sz="2000" dirty="0" err="1" smtClean="0"/>
              <a:t>Ліннеєм</a:t>
            </a:r>
            <a:r>
              <a:rPr lang="uk-UA" sz="2000" dirty="0" smtClean="0"/>
              <a:t> в 1753 </a:t>
            </a:r>
            <a:r>
              <a:rPr lang="uk-UA" sz="2000" dirty="0" err="1" smtClean="0"/>
              <a:t>роцІ</a:t>
            </a:r>
            <a:r>
              <a:rPr lang="uk-UA" sz="2000" dirty="0" smtClean="0"/>
              <a:t> </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dirty="0" smtClean="0"/>
              <a:t>  </a:t>
            </a: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800px-For_Id_climber_Im_IMG_1440.jpg"/>
          <p:cNvPicPr>
            <a:picLocks noChangeAspect="1"/>
          </p:cNvPicPr>
          <p:nvPr/>
        </p:nvPicPr>
        <p:blipFill>
          <a:blip r:embed="rId2"/>
          <a:stretch>
            <a:fillRect/>
          </a:stretch>
        </p:blipFill>
        <p:spPr>
          <a:xfrm>
            <a:off x="785786" y="1714488"/>
            <a:ext cx="8143932" cy="4786346"/>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043890" cy="6143668"/>
          </a:xfrm>
        </p:spPr>
        <p:txBody>
          <a:bodyPr/>
          <a:lstStyle/>
          <a:p>
            <a:endParaRPr lang="ru-RU" dirty="0"/>
          </a:p>
        </p:txBody>
      </p:sp>
      <p:pic>
        <p:nvPicPr>
          <p:cNvPr id="4" name="Рисунок 3" descr="Starr_010520-0082_Cassytha_filiformis.jpg"/>
          <p:cNvPicPr>
            <a:picLocks noChangeAspect="1"/>
          </p:cNvPicPr>
          <p:nvPr/>
        </p:nvPicPr>
        <p:blipFill>
          <a:blip r:embed="rId2"/>
          <a:stretch>
            <a:fillRect/>
          </a:stretch>
        </p:blipFill>
        <p:spPr>
          <a:xfrm>
            <a:off x="642910" y="357166"/>
            <a:ext cx="4214842" cy="6072230"/>
          </a:xfrm>
          <a:prstGeom prst="rect">
            <a:avLst/>
          </a:prstGeom>
        </p:spPr>
      </p:pic>
      <p:pic>
        <p:nvPicPr>
          <p:cNvPr id="6" name="Рисунок 5" descr="Без названия.jpg"/>
          <p:cNvPicPr>
            <a:picLocks noChangeAspect="1"/>
          </p:cNvPicPr>
          <p:nvPr/>
        </p:nvPicPr>
        <p:blipFill>
          <a:blip r:embed="rId3"/>
          <a:stretch>
            <a:fillRect/>
          </a:stretch>
        </p:blipFill>
        <p:spPr>
          <a:xfrm>
            <a:off x="4786314" y="357166"/>
            <a:ext cx="3929090" cy="607223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86808" cy="6286544"/>
          </a:xfrm>
        </p:spPr>
        <p:txBody>
          <a:bodyPr/>
          <a:lstStyle/>
          <a:p>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Поширення, опис</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t/>
            </a:r>
            <a:br>
              <a:rPr lang="ru-RU" sz="2400" dirty="0" smtClean="0"/>
            </a:br>
            <a:r>
              <a:rPr lang="ru-RU" sz="2000" dirty="0" err="1" smtClean="0"/>
              <a:t>Рослина-космополіт</a:t>
            </a:r>
            <a:r>
              <a:rPr lang="ru-RU" sz="2000" dirty="0" smtClean="0"/>
              <a:t> , широко </a:t>
            </a:r>
            <a:r>
              <a:rPr lang="ru-RU" sz="2000" dirty="0" err="1" smtClean="0"/>
              <a:t>представлене</a:t>
            </a:r>
            <a:r>
              <a:rPr lang="ru-RU" sz="2000" dirty="0" smtClean="0"/>
              <a:t> в </a:t>
            </a:r>
            <a:r>
              <a:rPr lang="ru-RU" sz="2000" dirty="0" err="1" smtClean="0"/>
              <a:t>країнах</a:t>
            </a:r>
            <a:r>
              <a:rPr lang="ru-RU" sz="2000" dirty="0" smtClean="0"/>
              <a:t> Африки, </a:t>
            </a:r>
            <a:r>
              <a:rPr lang="ru-RU" sz="2000" dirty="0" err="1" smtClean="0"/>
              <a:t>Азії</a:t>
            </a:r>
            <a:r>
              <a:rPr lang="ru-RU" sz="2000" dirty="0" smtClean="0"/>
              <a:t>, </a:t>
            </a:r>
            <a:r>
              <a:rPr lang="ru-RU" sz="2000" dirty="0" err="1" smtClean="0"/>
              <a:t>Північної</a:t>
            </a:r>
            <a:r>
              <a:rPr lang="ru-RU" sz="2000" dirty="0" smtClean="0"/>
              <a:t> Америки, </a:t>
            </a:r>
            <a:r>
              <a:rPr lang="ru-RU" sz="2000" dirty="0" err="1" smtClean="0"/>
              <a:t>Південної</a:t>
            </a:r>
            <a:r>
              <a:rPr lang="ru-RU" sz="2000" dirty="0" smtClean="0"/>
              <a:t> Америки </a:t>
            </a:r>
            <a:r>
              <a:rPr lang="ru-RU" sz="2000" dirty="0" err="1" smtClean="0"/>
              <a:t>і</a:t>
            </a:r>
            <a:r>
              <a:rPr lang="ru-RU" sz="2000" dirty="0" smtClean="0"/>
              <a:t> в </a:t>
            </a:r>
            <a:r>
              <a:rPr lang="ru-RU" sz="2000" dirty="0" err="1" smtClean="0"/>
              <a:t>Австралії</a:t>
            </a:r>
            <a:r>
              <a:rPr lang="ru-RU" sz="2000" dirty="0" smtClean="0"/>
              <a:t>. За межами природного ареалу вид </a:t>
            </a:r>
            <a:r>
              <a:rPr lang="ru-RU" sz="2000" dirty="0" err="1" smtClean="0"/>
              <a:t>натуралізований</a:t>
            </a:r>
            <a:r>
              <a:rPr lang="ru-RU" sz="2000" dirty="0" smtClean="0"/>
              <a:t> </a:t>
            </a:r>
            <a:r>
              <a:rPr lang="ru-RU" sz="2000" dirty="0" err="1" smtClean="0"/>
              <a:t>також</a:t>
            </a:r>
            <a:r>
              <a:rPr lang="ru-RU" sz="2000" dirty="0" smtClean="0"/>
              <a:t> в </a:t>
            </a:r>
            <a:r>
              <a:rPr lang="ru-RU" sz="2000" dirty="0" err="1" smtClean="0"/>
              <a:t>декількох</a:t>
            </a:r>
            <a:r>
              <a:rPr lang="ru-RU" sz="2000" dirty="0" smtClean="0"/>
              <a:t> </a:t>
            </a:r>
            <a:r>
              <a:rPr lang="ru-RU" sz="2000" dirty="0" err="1" smtClean="0"/>
              <a:t>африканських</a:t>
            </a:r>
            <a:r>
              <a:rPr lang="ru-RU" sz="2000" dirty="0" smtClean="0"/>
              <a:t> </a:t>
            </a:r>
            <a:r>
              <a:rPr lang="ru-RU" sz="2000" dirty="0" err="1" smtClean="0"/>
              <a:t>країнах</a:t>
            </a:r>
            <a:r>
              <a:rPr lang="ru-RU" sz="2000" dirty="0" smtClean="0"/>
              <a:t> . </a:t>
            </a:r>
            <a:r>
              <a:rPr lang="ru-RU" sz="2000" dirty="0" err="1" smtClean="0"/>
              <a:t>Типовий</a:t>
            </a:r>
            <a:r>
              <a:rPr lang="ru-RU" sz="2000" dirty="0" smtClean="0"/>
              <a:t> </a:t>
            </a:r>
            <a:r>
              <a:rPr lang="ru-RU" sz="2000" dirty="0" err="1" smtClean="0"/>
              <a:t>екземпляр</a:t>
            </a:r>
            <a:r>
              <a:rPr lang="ru-RU" sz="2000" dirty="0" smtClean="0"/>
              <a:t> </a:t>
            </a:r>
            <a:r>
              <a:rPr lang="ru-RU" sz="2000" dirty="0" err="1" smtClean="0"/>
              <a:t>зібраний</a:t>
            </a:r>
            <a:r>
              <a:rPr lang="ru-RU" sz="2000" dirty="0" smtClean="0"/>
              <a:t> в </a:t>
            </a:r>
            <a:r>
              <a:rPr lang="ru-RU" sz="2000" dirty="0" err="1" smtClean="0"/>
              <a:t>Індії</a:t>
            </a:r>
            <a:r>
              <a:rPr lang="ru-RU" sz="2000" dirty="0" smtClean="0"/>
              <a:t> . Стебло (лоза) </a:t>
            </a:r>
            <a:r>
              <a:rPr lang="ru-RU" sz="2000" dirty="0" err="1" smtClean="0"/>
              <a:t>від</a:t>
            </a:r>
            <a:r>
              <a:rPr lang="ru-RU" sz="2000" dirty="0" smtClean="0"/>
              <a:t> </a:t>
            </a:r>
            <a:r>
              <a:rPr lang="ru-RU" sz="2000" dirty="0" err="1" smtClean="0"/>
              <a:t>блідо-зеленого</a:t>
            </a:r>
            <a:r>
              <a:rPr lang="ru-RU" sz="2000" dirty="0" smtClean="0"/>
              <a:t> до </a:t>
            </a:r>
            <a:r>
              <a:rPr lang="ru-RU" sz="2000" dirty="0" err="1" smtClean="0"/>
              <a:t>помаранчевого</a:t>
            </a:r>
            <a:r>
              <a:rPr lang="ru-RU" sz="2000" dirty="0" smtClean="0"/>
              <a:t> </a:t>
            </a:r>
            <a:r>
              <a:rPr lang="ru-RU" sz="2000" dirty="0" err="1" smtClean="0"/>
              <a:t>кольору</a:t>
            </a:r>
            <a:r>
              <a:rPr lang="ru-RU" sz="2000" dirty="0" smtClean="0"/>
              <a:t>, </a:t>
            </a:r>
            <a:r>
              <a:rPr lang="ru-RU" sz="2000" dirty="0" err="1" smtClean="0"/>
              <a:t>ниткоподібний</a:t>
            </a:r>
            <a:r>
              <a:rPr lang="ru-RU" sz="2000" dirty="0" smtClean="0"/>
              <a:t>. </a:t>
            </a:r>
            <a:r>
              <a:rPr lang="ru-RU" sz="2000" dirty="0" err="1" smtClean="0"/>
              <a:t>Листя</a:t>
            </a:r>
            <a:r>
              <a:rPr lang="ru-RU" sz="2000" dirty="0" smtClean="0"/>
              <a:t> </a:t>
            </a:r>
            <a:r>
              <a:rPr lang="ru-RU" sz="2000" dirty="0" err="1" smtClean="0"/>
              <a:t>дрібне</a:t>
            </a:r>
            <a:r>
              <a:rPr lang="ru-RU" sz="2000" dirty="0" smtClean="0"/>
              <a:t>, </a:t>
            </a:r>
            <a:r>
              <a:rPr lang="ru-RU" sz="2000" dirty="0" err="1" smtClean="0"/>
              <a:t>чергові</a:t>
            </a:r>
            <a:r>
              <a:rPr lang="ru-RU" sz="2000" dirty="0" smtClean="0"/>
              <a:t>. </a:t>
            </a:r>
            <a:r>
              <a:rPr lang="ru-RU" sz="2000" dirty="0" err="1" smtClean="0"/>
              <a:t>Суцвіття</a:t>
            </a:r>
            <a:r>
              <a:rPr lang="ru-RU" sz="2000" dirty="0" smtClean="0"/>
              <a:t> - колос, як правило </a:t>
            </a:r>
            <a:r>
              <a:rPr lang="ru-RU" sz="2000" dirty="0" err="1" smtClean="0"/>
              <a:t>несе</a:t>
            </a:r>
            <a:r>
              <a:rPr lang="ru-RU" sz="2000" dirty="0" smtClean="0"/>
              <a:t> </a:t>
            </a:r>
            <a:r>
              <a:rPr lang="ru-RU" sz="2000" dirty="0" err="1" smtClean="0"/>
              <a:t>більш</a:t>
            </a:r>
            <a:r>
              <a:rPr lang="ru-RU" sz="2000" dirty="0" smtClean="0"/>
              <a:t> </a:t>
            </a:r>
            <a:r>
              <a:rPr lang="ru-RU" sz="2000" dirty="0" err="1" smtClean="0"/>
              <a:t>однієї</a:t>
            </a:r>
            <a:r>
              <a:rPr lang="ru-RU" sz="2000" dirty="0" smtClean="0"/>
              <a:t> </a:t>
            </a:r>
            <a:r>
              <a:rPr lang="ru-RU" sz="2000" dirty="0" err="1" smtClean="0"/>
              <a:t>квітки</a:t>
            </a:r>
            <a:r>
              <a:rPr lang="ru-RU" sz="2000" dirty="0" smtClean="0"/>
              <a:t>. </a:t>
            </a:r>
            <a:r>
              <a:rPr lang="ru-RU" sz="2000" dirty="0" err="1" smtClean="0"/>
              <a:t>Квітки</a:t>
            </a:r>
            <a:r>
              <a:rPr lang="ru-RU" sz="2000" dirty="0" smtClean="0"/>
              <a:t>. </a:t>
            </a:r>
            <a:r>
              <a:rPr lang="ru-RU" sz="2000" dirty="0" err="1" smtClean="0"/>
              <a:t>Плід</a:t>
            </a:r>
            <a:r>
              <a:rPr lang="ru-RU" sz="2000" dirty="0" smtClean="0"/>
              <a:t> - </a:t>
            </a:r>
            <a:r>
              <a:rPr lang="ru-RU" sz="2000" dirty="0" err="1" smtClean="0"/>
              <a:t>кістянка</a:t>
            </a:r>
            <a:r>
              <a:rPr lang="ru-RU" sz="2000" dirty="0" smtClean="0"/>
              <a:t>, до 7 мм в </a:t>
            </a:r>
            <a:r>
              <a:rPr lang="ru-RU" sz="2000" dirty="0" err="1" smtClean="0"/>
              <a:t>діаметрі</a:t>
            </a:r>
            <a:r>
              <a:rPr lang="ru-RU" sz="2000" dirty="0" smtClean="0"/>
              <a:t> . </a:t>
            </a:r>
            <a:r>
              <a:rPr lang="ru-RU" sz="2000" dirty="0" err="1" smtClean="0"/>
              <a:t>Цвіте</a:t>
            </a:r>
            <a:r>
              <a:rPr lang="ru-RU" sz="2000" dirty="0" smtClean="0"/>
              <a:t> </a:t>
            </a:r>
            <a:r>
              <a:rPr lang="ru-RU" sz="2000" dirty="0" err="1" smtClean="0"/>
              <a:t>і</a:t>
            </a:r>
            <a:r>
              <a:rPr lang="ru-RU" sz="2000" dirty="0" smtClean="0"/>
              <a:t> плодоносить </a:t>
            </a:r>
            <a:r>
              <a:rPr lang="ru-RU" sz="2000" dirty="0" err="1" smtClean="0"/>
              <a:t>з</a:t>
            </a:r>
            <a:r>
              <a:rPr lang="ru-RU" sz="2000" dirty="0" smtClean="0"/>
              <a:t> </a:t>
            </a:r>
            <a:r>
              <a:rPr lang="ru-RU" sz="2000" dirty="0" err="1" smtClean="0"/>
              <a:t>травня</a:t>
            </a:r>
            <a:r>
              <a:rPr lang="ru-RU" sz="2000" dirty="0" smtClean="0"/>
              <a:t> по </a:t>
            </a:r>
            <a:r>
              <a:rPr lang="ru-RU" sz="2000" dirty="0" err="1" smtClean="0"/>
              <a:t>грудень</a:t>
            </a:r>
            <a:r>
              <a:rPr lang="ru-RU" sz="2000" dirty="0" smtClean="0"/>
              <a:t> . Число хромосом - 2</a:t>
            </a:r>
            <a:r>
              <a:rPr lang="en-US" sz="2000" dirty="0" smtClean="0"/>
              <a:t>n = 48 . </a:t>
            </a:r>
            <a:r>
              <a:rPr lang="ru-RU" sz="2000" dirty="0" err="1" smtClean="0"/>
              <a:t>Злісне</a:t>
            </a:r>
            <a:r>
              <a:rPr lang="ru-RU" sz="2000" dirty="0" smtClean="0"/>
              <a:t> </a:t>
            </a:r>
            <a:r>
              <a:rPr lang="ru-RU" sz="2000" dirty="0" err="1" smtClean="0"/>
              <a:t>паразитична</a:t>
            </a:r>
            <a:r>
              <a:rPr lang="ru-RU" sz="2000" dirty="0" smtClean="0"/>
              <a:t> </a:t>
            </a:r>
            <a:r>
              <a:rPr lang="ru-RU" sz="2000" dirty="0" err="1" smtClean="0"/>
              <a:t>рослина</a:t>
            </a:r>
            <a:r>
              <a:rPr lang="ru-RU" sz="2000" dirty="0" smtClean="0"/>
              <a:t> , </a:t>
            </a:r>
            <a:r>
              <a:rPr lang="ru-RU" sz="2000" dirty="0" err="1" smtClean="0"/>
              <a:t>що</a:t>
            </a:r>
            <a:r>
              <a:rPr lang="ru-RU" sz="2000" dirty="0" smtClean="0"/>
              <a:t> </a:t>
            </a:r>
            <a:r>
              <a:rPr lang="ru-RU" sz="2000" dirty="0" err="1" smtClean="0"/>
              <a:t>зовні</a:t>
            </a:r>
            <a:r>
              <a:rPr lang="ru-RU" sz="2000" dirty="0" smtClean="0"/>
              <a:t> </a:t>
            </a:r>
            <a:r>
              <a:rPr lang="ru-RU" sz="2000" dirty="0" err="1" smtClean="0"/>
              <a:t>нагадує</a:t>
            </a:r>
            <a:r>
              <a:rPr lang="ru-RU" sz="2000" dirty="0" smtClean="0"/>
              <a:t> </a:t>
            </a:r>
            <a:r>
              <a:rPr lang="ru-RU" sz="2000" dirty="0" err="1" smtClean="0"/>
              <a:t>представників</a:t>
            </a:r>
            <a:r>
              <a:rPr lang="ru-RU" sz="2000" dirty="0" smtClean="0"/>
              <a:t> роду Повилика</a:t>
            </a:r>
            <a:br>
              <a:rPr lang="ru-RU" sz="2000" dirty="0" smtClean="0"/>
            </a:br>
            <a:r>
              <a:rPr lang="ru-RU" sz="2000" dirty="0" smtClean="0"/>
              <a:t> .</a:t>
            </a:r>
            <a:r>
              <a:rPr lang="uk-UA" sz="2400" dirty="0" smtClean="0"/>
              <a:t> Значення: </a:t>
            </a:r>
            <a:r>
              <a:rPr lang="uk-UA" sz="2000" dirty="0" smtClean="0"/>
              <a:t>Рослина є </a:t>
            </a:r>
            <a:r>
              <a:rPr lang="uk-UA" sz="2000" dirty="0" err="1" smtClean="0"/>
              <a:t>інвазивним</a:t>
            </a:r>
            <a:r>
              <a:rPr lang="uk-UA" sz="2000" dirty="0" smtClean="0"/>
              <a:t>  паразитичним видом, що викликають захворювання сільськогосподарських культур. З іншого боку, воно використовується людиною для отримання гуми, смоли, барвників. Джерело </a:t>
            </a:r>
            <a:r>
              <a:rPr lang="uk-UA" sz="2000" dirty="0" err="1" smtClean="0"/>
              <a:t>танинов</a:t>
            </a:r>
            <a:r>
              <a:rPr lang="uk-UA" sz="2000" dirty="0" smtClean="0"/>
              <a:t> . Місцеві жителі використовують </a:t>
            </a:r>
            <a:r>
              <a:rPr lang="uk-UA" sz="2000" dirty="0" err="1" smtClean="0"/>
              <a:t>Cassytha</a:t>
            </a:r>
            <a:r>
              <a:rPr lang="uk-UA" sz="2000" dirty="0" smtClean="0"/>
              <a:t> </a:t>
            </a:r>
            <a:r>
              <a:rPr lang="uk-UA" sz="2000" dirty="0" err="1" smtClean="0"/>
              <a:t>filiformis</a:t>
            </a:r>
            <a:r>
              <a:rPr lang="uk-UA" sz="2000" dirty="0" smtClean="0"/>
              <a:t> як сечогінний засіб, а також як сировину при виробництві паперу. Фігурує в місцевому фольклорі</a:t>
            </a:r>
            <a:r>
              <a:rPr lang="ru-RU" sz="2400" dirty="0" smtClean="0"/>
              <a:t/>
            </a:r>
            <a:br>
              <a:rPr lang="ru-RU" sz="2400" dirty="0" smtClean="0"/>
            </a:b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488704"/>
          </a:xfrm>
        </p:spPr>
        <p:txBody>
          <a:bodyPr/>
          <a:lstStyle/>
          <a:p>
            <a:endParaRPr lang="ru-RU" dirty="0"/>
          </a:p>
        </p:txBody>
      </p:sp>
      <p:pic>
        <p:nvPicPr>
          <p:cNvPr id="4" name="Рисунок 3" descr="Cassytha_filiformis_1.jpg"/>
          <p:cNvPicPr>
            <a:picLocks noChangeAspect="1"/>
          </p:cNvPicPr>
          <p:nvPr/>
        </p:nvPicPr>
        <p:blipFill>
          <a:blip r:embed="rId2"/>
          <a:stretch>
            <a:fillRect/>
          </a:stretch>
        </p:blipFill>
        <p:spPr>
          <a:xfrm>
            <a:off x="928662" y="1214422"/>
            <a:ext cx="7786742" cy="5214974"/>
          </a:xfrm>
          <a:prstGeom prst="rect">
            <a:avLst/>
          </a:prstGeom>
        </p:spPr>
      </p:pic>
      <p:sp>
        <p:nvSpPr>
          <p:cNvPr id="14337" name="Rectangle 1"/>
          <p:cNvSpPr>
            <a:spLocks noChangeArrowheads="1"/>
          </p:cNvSpPr>
          <p:nvPr/>
        </p:nvSpPr>
        <p:spPr bwMode="auto">
          <a:xfrm>
            <a:off x="1142976" y="714356"/>
            <a:ext cx="7143768" cy="32316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100" b="0" i="0" u="none" strike="noStrike" cap="none" normalizeH="0" baseline="0" dirty="0" smtClean="0">
                <a:ln>
                  <a:noFill/>
                </a:ln>
                <a:solidFill>
                  <a:srgbClr val="212121"/>
                </a:solidFill>
                <a:effectLst/>
                <a:latin typeface="inherit"/>
                <a:cs typeface="Arial" pitchFamily="34" charset="0"/>
              </a:rPr>
              <a:t>Ботанічна ілюстрація</a:t>
            </a:r>
            <a:r>
              <a:rPr kumimoji="0" lang="uk-UA" sz="800" b="0" i="0" u="none" strike="noStrike" cap="none" normalizeH="0" baseline="0" dirty="0" smtClean="0">
                <a:ln>
                  <a:noFill/>
                </a:ln>
                <a:solidFill>
                  <a:schemeClr val="tx1"/>
                </a:solidFill>
                <a:effectLst/>
                <a:latin typeface="Arial" pitchFamily="34"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988770"/>
          </a:xfrm>
        </p:spPr>
        <p:txBody>
          <a:bodyPr/>
          <a:lstStyle/>
          <a:p>
            <a:r>
              <a:rPr lang="ru-RU" sz="2400" b="1" dirty="0" err="1" smtClean="0"/>
              <a:t>Ленец</a:t>
            </a:r>
            <a:r>
              <a:rPr lang="ru-RU" sz="2400" b="1" dirty="0" smtClean="0"/>
              <a:t> </a:t>
            </a:r>
            <a:r>
              <a:rPr lang="ru-RU" sz="2400" b="1" dirty="0" err="1" smtClean="0"/>
              <a:t>бесприцветничковИй</a:t>
            </a:r>
            <a:r>
              <a:rPr lang="ru-RU" sz="2400" b="1" dirty="0" smtClean="0"/>
              <a:t> (</a:t>
            </a:r>
            <a:r>
              <a:rPr lang="en-US" sz="2400" b="1" dirty="0" err="1" smtClean="0"/>
              <a:t>Thesium</a:t>
            </a:r>
            <a:r>
              <a:rPr lang="en-US" sz="2400" b="1" dirty="0" smtClean="0"/>
              <a:t> </a:t>
            </a:r>
            <a:r>
              <a:rPr lang="en-US" sz="2400" b="1" dirty="0" err="1" smtClean="0"/>
              <a:t>ebracteatum</a:t>
            </a:r>
            <a:r>
              <a:rPr lang="en-US" sz="2400" b="1" dirty="0" smtClean="0"/>
              <a:t>)</a:t>
            </a:r>
            <a:r>
              <a:rPr lang="uk-UA" sz="2400" b="1" dirty="0" smtClean="0"/>
              <a:t> -</a:t>
            </a:r>
            <a:r>
              <a:rPr lang="ru-RU" sz="2000" dirty="0" smtClean="0"/>
              <a:t/>
            </a:r>
            <a:br>
              <a:rPr lang="ru-RU" sz="2000" dirty="0" smtClean="0"/>
            </a:br>
            <a:r>
              <a:rPr lang="ru-RU" sz="2000" dirty="0" smtClean="0"/>
              <a:t>сем. Санталовые (</a:t>
            </a:r>
            <a:r>
              <a:rPr lang="en-US" sz="2000" dirty="0" err="1" smtClean="0"/>
              <a:t>Santalaceae</a:t>
            </a:r>
            <a:r>
              <a:rPr lang="en-US" sz="2000" dirty="0" smtClean="0"/>
              <a:t>).    </a:t>
            </a:r>
            <a:r>
              <a:rPr lang="ru-RU" sz="2000" dirty="0" smtClean="0"/>
              <a:t>Довольно редкое </a:t>
            </a:r>
            <a:r>
              <a:rPr lang="ru-RU" sz="2000" dirty="0" err="1" smtClean="0"/>
              <a:t>і</a:t>
            </a:r>
            <a:r>
              <a:rPr lang="ru-RU" sz="2000" dirty="0" smtClean="0"/>
              <a:t> </a:t>
            </a:r>
            <a:r>
              <a:rPr lang="ru-RU" sz="2000" dirty="0" err="1" smtClean="0"/>
              <a:t>окреме</a:t>
            </a:r>
            <a:r>
              <a:rPr lang="ru-RU" sz="2000" dirty="0" smtClean="0"/>
              <a:t> </a:t>
            </a:r>
            <a:r>
              <a:rPr lang="ru-RU" sz="2000" dirty="0" err="1" smtClean="0"/>
              <a:t>рослина</a:t>
            </a:r>
            <a:r>
              <a:rPr lang="ru-RU" sz="2000" dirty="0" smtClean="0"/>
              <a:t> - </a:t>
            </a:r>
            <a:r>
              <a:rPr lang="ru-RU" sz="2000" dirty="0" err="1" smtClean="0"/>
              <a:t>його</a:t>
            </a:r>
            <a:r>
              <a:rPr lang="ru-RU" sz="2000" dirty="0" smtClean="0"/>
              <a:t> </a:t>
            </a:r>
            <a:r>
              <a:rPr lang="ru-RU" sz="2000" dirty="0" err="1" smtClean="0"/>
              <a:t>найближчий</a:t>
            </a:r>
            <a:r>
              <a:rPr lang="ru-RU" sz="2000" dirty="0" smtClean="0"/>
              <a:t> родич </a:t>
            </a:r>
            <a:r>
              <a:rPr lang="ru-RU" sz="2000" dirty="0" err="1" smtClean="0"/>
              <a:t>серед</a:t>
            </a:r>
            <a:r>
              <a:rPr lang="ru-RU" sz="2000" dirty="0" smtClean="0"/>
              <a:t> </a:t>
            </a:r>
            <a:r>
              <a:rPr lang="ru-RU" sz="2000" dirty="0" err="1" smtClean="0"/>
              <a:t>місцевих</a:t>
            </a:r>
            <a:r>
              <a:rPr lang="ru-RU" sz="2000" dirty="0" smtClean="0"/>
              <a:t> </a:t>
            </a:r>
            <a:r>
              <a:rPr lang="ru-RU" sz="2000" dirty="0" err="1" smtClean="0"/>
              <a:t>видів</a:t>
            </a:r>
            <a:r>
              <a:rPr lang="ru-RU" sz="2000" dirty="0" smtClean="0"/>
              <a:t> </a:t>
            </a:r>
            <a:r>
              <a:rPr lang="ru-RU" sz="2000" dirty="0" err="1" smtClean="0"/>
              <a:t>можна</a:t>
            </a:r>
            <a:r>
              <a:rPr lang="ru-RU" sz="2000" dirty="0" smtClean="0"/>
              <a:t> </a:t>
            </a:r>
            <a:r>
              <a:rPr lang="ru-RU" sz="2000" dirty="0" err="1" smtClean="0"/>
              <a:t>назвати</a:t>
            </a:r>
            <a:r>
              <a:rPr lang="ru-RU" sz="2000" dirty="0" smtClean="0"/>
              <a:t> омелу, </a:t>
            </a:r>
            <a:r>
              <a:rPr lang="ru-RU" sz="2000" dirty="0" err="1" smtClean="0"/>
              <a:t>полупаразитний</a:t>
            </a:r>
            <a:r>
              <a:rPr lang="ru-RU" sz="2000" dirty="0" smtClean="0"/>
              <a:t> куст. </a:t>
            </a:r>
            <a:r>
              <a:rPr lang="ru-RU" sz="2000" dirty="0" err="1" smtClean="0"/>
              <a:t>Ленец</a:t>
            </a:r>
            <a:r>
              <a:rPr lang="ru-RU" sz="2000" dirty="0" smtClean="0"/>
              <a:t> обладает </a:t>
            </a:r>
            <a:r>
              <a:rPr lang="ru-RU" sz="2000" dirty="0" err="1" smtClean="0"/>
              <a:t>аналогічною</a:t>
            </a:r>
            <a:r>
              <a:rPr lang="ru-RU" sz="2000" dirty="0" smtClean="0"/>
              <a:t> </a:t>
            </a:r>
            <a:r>
              <a:rPr lang="ru-RU" sz="2000" dirty="0" err="1" smtClean="0"/>
              <a:t>здатністю</a:t>
            </a:r>
            <a:r>
              <a:rPr lang="ru-RU" sz="2000" dirty="0" smtClean="0"/>
              <a:t>, </a:t>
            </a:r>
            <a:r>
              <a:rPr lang="ru-RU" sz="2000" dirty="0" err="1" smtClean="0"/>
              <a:t>тільки</a:t>
            </a:r>
            <a:r>
              <a:rPr lang="ru-RU" sz="2000" dirty="0" smtClean="0"/>
              <a:t> в </a:t>
            </a:r>
            <a:r>
              <a:rPr lang="ru-RU" sz="2000" dirty="0" err="1" smtClean="0"/>
              <a:t>відмінності</a:t>
            </a:r>
            <a:r>
              <a:rPr lang="ru-RU" sz="2000" dirty="0" smtClean="0"/>
              <a:t> </a:t>
            </a:r>
            <a:r>
              <a:rPr lang="ru-RU" sz="2000" dirty="0" err="1" smtClean="0"/>
              <a:t>від</a:t>
            </a:r>
            <a:r>
              <a:rPr lang="ru-RU" sz="2000" dirty="0" smtClean="0"/>
              <a:t> </a:t>
            </a:r>
            <a:r>
              <a:rPr lang="ru-RU" sz="2000" dirty="0" err="1" smtClean="0"/>
              <a:t>омели</a:t>
            </a:r>
            <a:r>
              <a:rPr lang="ru-RU" sz="2000" dirty="0" smtClean="0"/>
              <a:t> </a:t>
            </a:r>
            <a:r>
              <a:rPr lang="ru-RU" sz="2000" dirty="0" err="1" smtClean="0"/>
              <a:t>це</a:t>
            </a:r>
            <a:r>
              <a:rPr lang="ru-RU" sz="2000" dirty="0" smtClean="0"/>
              <a:t> </a:t>
            </a:r>
            <a:r>
              <a:rPr lang="ru-RU" sz="2000" dirty="0" err="1" smtClean="0"/>
              <a:t>виявити</a:t>
            </a:r>
            <a:r>
              <a:rPr lang="ru-RU" sz="2000" dirty="0" smtClean="0"/>
              <a:t> не так-то легко. Просто </a:t>
            </a:r>
            <a:r>
              <a:rPr lang="ru-RU" sz="2000" dirty="0" err="1" smtClean="0"/>
              <a:t>деякі</a:t>
            </a:r>
            <a:r>
              <a:rPr lang="ru-RU" sz="2000" dirty="0" smtClean="0"/>
              <a:t> </a:t>
            </a:r>
            <a:r>
              <a:rPr lang="ru-RU" sz="2000" dirty="0" err="1" smtClean="0"/>
              <a:t>його</a:t>
            </a:r>
            <a:r>
              <a:rPr lang="ru-RU" sz="2000" dirty="0" smtClean="0"/>
              <a:t> </a:t>
            </a:r>
            <a:r>
              <a:rPr lang="ru-RU" sz="2000" dirty="0" err="1" smtClean="0"/>
              <a:t>коріння</a:t>
            </a:r>
            <a:r>
              <a:rPr lang="ru-RU" sz="2000" dirty="0" smtClean="0"/>
              <a:t> присасываются до корней </a:t>
            </a:r>
            <a:r>
              <a:rPr lang="ru-RU" sz="2000" dirty="0" err="1" smtClean="0"/>
              <a:t>сусідніх</a:t>
            </a:r>
            <a:r>
              <a:rPr lang="ru-RU" sz="2000" dirty="0" smtClean="0"/>
              <a:t> трав, </a:t>
            </a:r>
            <a:r>
              <a:rPr lang="ru-RU" sz="2000" dirty="0" err="1" smtClean="0"/>
              <a:t>запозичуючи</a:t>
            </a:r>
            <a:r>
              <a:rPr lang="ru-RU" sz="2000" dirty="0" smtClean="0"/>
              <a:t> у них </a:t>
            </a:r>
            <a:r>
              <a:rPr lang="ru-RU" sz="2000" dirty="0" err="1" smtClean="0"/>
              <a:t>трохи</a:t>
            </a:r>
            <a:r>
              <a:rPr lang="ru-RU" sz="2000" dirty="0" smtClean="0"/>
              <a:t> води та </a:t>
            </a:r>
            <a:r>
              <a:rPr lang="ru-RU" sz="2000" dirty="0" err="1" smtClean="0"/>
              <a:t>живильних</a:t>
            </a:r>
            <a:r>
              <a:rPr lang="ru-RU" sz="2000" dirty="0" smtClean="0"/>
              <a:t> </a:t>
            </a:r>
            <a:r>
              <a:rPr lang="ru-RU" sz="2000" dirty="0" err="1" smtClean="0"/>
              <a:t>речовин</a:t>
            </a:r>
            <a:r>
              <a:rPr lang="ru-RU" sz="2000" dirty="0" smtClean="0"/>
              <a:t>.</a:t>
            </a:r>
            <a:r>
              <a:rPr lang="ru-RU" dirty="0" smtClean="0"/>
              <a:t/>
            </a:r>
            <a:br>
              <a:rPr lang="ru-RU" dirty="0" smtClean="0"/>
            </a:br>
            <a:r>
              <a:rPr lang="ru-RU" sz="2000" dirty="0" err="1" smtClean="0"/>
              <a:t>Крайня</a:t>
            </a:r>
            <a:r>
              <a:rPr lang="ru-RU" sz="2000" dirty="0" smtClean="0"/>
              <a:t> </a:t>
            </a:r>
            <a:r>
              <a:rPr lang="ru-RU" sz="2000" dirty="0" err="1" smtClean="0"/>
              <a:t>обмеженість</a:t>
            </a:r>
            <a:r>
              <a:rPr lang="ru-RU" sz="2000" dirty="0" smtClean="0"/>
              <a:t> </a:t>
            </a:r>
            <a:r>
              <a:rPr lang="ru-RU" sz="2000" dirty="0" err="1" smtClean="0"/>
              <a:t>розповсюдження</a:t>
            </a:r>
            <a:r>
              <a:rPr lang="ru-RU" sz="2000" dirty="0" smtClean="0"/>
              <a:t> </a:t>
            </a:r>
            <a:r>
              <a:rPr lang="ru-RU" sz="2000" dirty="0" err="1" smtClean="0"/>
              <a:t>ленця</a:t>
            </a:r>
            <a:r>
              <a:rPr lang="ru-RU" sz="2000" dirty="0" smtClean="0"/>
              <a:t> не </a:t>
            </a:r>
            <a:r>
              <a:rPr lang="ru-RU" sz="2000" dirty="0" err="1" smtClean="0"/>
              <a:t>дозволяє</a:t>
            </a:r>
            <a:r>
              <a:rPr lang="ru-RU" sz="2000" dirty="0" smtClean="0"/>
              <a:t> </a:t>
            </a:r>
            <a:r>
              <a:rPr lang="ru-RU" sz="2000" dirty="0" err="1" smtClean="0"/>
              <a:t>говорити</a:t>
            </a:r>
            <a:r>
              <a:rPr lang="ru-RU" sz="2000" dirty="0" smtClean="0"/>
              <a:t> про те, </a:t>
            </a:r>
            <a:r>
              <a:rPr lang="ru-RU" sz="2000" dirty="0" err="1" smtClean="0"/>
              <a:t>що</a:t>
            </a:r>
            <a:r>
              <a:rPr lang="ru-RU" sz="2000" dirty="0" smtClean="0"/>
              <a:t> </a:t>
            </a:r>
            <a:r>
              <a:rPr lang="ru-RU" sz="2000" dirty="0" err="1" smtClean="0"/>
              <a:t>він</a:t>
            </a:r>
            <a:r>
              <a:rPr lang="ru-RU" sz="2000" dirty="0" smtClean="0"/>
              <a:t> могло принести </a:t>
            </a:r>
            <a:r>
              <a:rPr lang="ru-RU" sz="2000" dirty="0" err="1" smtClean="0"/>
              <a:t>помітний</a:t>
            </a:r>
            <a:r>
              <a:rPr lang="ru-RU" sz="2000" dirty="0" smtClean="0"/>
              <a:t> вред </a:t>
            </a:r>
            <a:r>
              <a:rPr lang="ru-RU" sz="2000" dirty="0" err="1" smtClean="0"/>
              <a:t>іншим</a:t>
            </a:r>
            <a:r>
              <a:rPr lang="ru-RU" sz="2000" dirty="0" smtClean="0"/>
              <a:t> </a:t>
            </a:r>
            <a:r>
              <a:rPr lang="ru-RU" sz="2000" dirty="0" err="1" smtClean="0"/>
              <a:t>рослинам</a:t>
            </a:r>
            <a:r>
              <a:rPr lang="ru-RU" sz="2000" dirty="0" smtClean="0"/>
              <a:t>. </a:t>
            </a:r>
            <a:r>
              <a:rPr lang="ru-RU" sz="2000" dirty="0" err="1" smtClean="0"/>
              <a:t>Скоріше</a:t>
            </a:r>
            <a:r>
              <a:rPr lang="ru-RU" sz="2000" dirty="0" smtClean="0"/>
              <a:t>, в наших краях </a:t>
            </a:r>
            <a:r>
              <a:rPr lang="ru-RU" sz="2000" dirty="0" err="1" smtClean="0"/>
              <a:t>можна</a:t>
            </a:r>
            <a:r>
              <a:rPr lang="ru-RU" sz="2000" dirty="0" smtClean="0"/>
              <a:t> </a:t>
            </a:r>
            <a:r>
              <a:rPr lang="ru-RU" sz="2000" dirty="0" err="1" smtClean="0"/>
              <a:t>тільки</a:t>
            </a:r>
            <a:r>
              <a:rPr lang="ru-RU" sz="2000" dirty="0" smtClean="0"/>
              <a:t> </a:t>
            </a:r>
            <a:r>
              <a:rPr lang="ru-RU" sz="2000" dirty="0" err="1" smtClean="0"/>
              <a:t>дивитися</a:t>
            </a:r>
            <a:r>
              <a:rPr lang="ru-RU" sz="2000" dirty="0" smtClean="0"/>
              <a:t> на </a:t>
            </a:r>
            <a:r>
              <a:rPr lang="ru-RU" sz="2000" dirty="0" err="1" smtClean="0"/>
              <a:t>виявлення</a:t>
            </a:r>
            <a:r>
              <a:rPr lang="ru-RU" sz="2000" dirty="0" smtClean="0"/>
              <a:t> </a:t>
            </a:r>
            <a:r>
              <a:rPr lang="ru-RU" sz="2000" dirty="0" err="1" smtClean="0"/>
              <a:t>цього</a:t>
            </a:r>
            <a:r>
              <a:rPr lang="ru-RU" sz="2000" dirty="0" smtClean="0"/>
              <a:t> </a:t>
            </a:r>
            <a:r>
              <a:rPr lang="ru-RU" sz="2000" dirty="0" err="1" smtClean="0"/>
              <a:t>вигляду</a:t>
            </a:r>
            <a:r>
              <a:rPr lang="ru-RU" sz="2000" dirty="0" smtClean="0"/>
              <a:t> - </a:t>
            </a:r>
            <a:r>
              <a:rPr lang="ru-RU" sz="2000" dirty="0" err="1" smtClean="0"/>
              <a:t>мабуть</a:t>
            </a:r>
            <a:r>
              <a:rPr lang="ru-RU" sz="2000" dirty="0" smtClean="0"/>
              <a:t>, </a:t>
            </a:r>
            <a:r>
              <a:rPr lang="ru-RU" sz="2000" dirty="0" err="1" smtClean="0"/>
              <a:t>він</a:t>
            </a:r>
            <a:r>
              <a:rPr lang="ru-RU" sz="2000" dirty="0" smtClean="0"/>
              <a:t> занесений в Красну книгу.    Цветение </a:t>
            </a:r>
            <a:r>
              <a:rPr lang="ru-RU" sz="2000" dirty="0" err="1" smtClean="0"/>
              <a:t>відбувається</a:t>
            </a:r>
            <a:r>
              <a:rPr lang="ru-RU" sz="2000" dirty="0" smtClean="0"/>
              <a:t> в мае, в </a:t>
            </a:r>
            <a:r>
              <a:rPr lang="ru-RU" sz="2000" dirty="0" err="1" smtClean="0"/>
              <a:t>цей</a:t>
            </a:r>
            <a:r>
              <a:rPr lang="ru-RU" sz="2000" dirty="0" smtClean="0"/>
              <a:t> час </a:t>
            </a:r>
            <a:r>
              <a:rPr lang="ru-RU" sz="2000" dirty="0" err="1" smtClean="0"/>
              <a:t>помітити</a:t>
            </a:r>
            <a:r>
              <a:rPr lang="ru-RU" sz="2000" dirty="0" smtClean="0"/>
              <a:t> </a:t>
            </a:r>
            <a:r>
              <a:rPr lang="ru-RU" sz="2000" dirty="0" err="1" smtClean="0"/>
              <a:t>ленец</a:t>
            </a:r>
            <a:r>
              <a:rPr lang="ru-RU" sz="2000" dirty="0" smtClean="0"/>
              <a:t> </a:t>
            </a:r>
            <a:r>
              <a:rPr lang="ru-RU" sz="2000" dirty="0" err="1" smtClean="0"/>
              <a:t>легше</a:t>
            </a:r>
            <a:r>
              <a:rPr lang="ru-RU" sz="2000" dirty="0" smtClean="0"/>
              <a:t> </a:t>
            </a:r>
            <a:r>
              <a:rPr lang="ru-RU" sz="2000" dirty="0" err="1" smtClean="0"/>
              <a:t>всього</a:t>
            </a:r>
            <a:r>
              <a:rPr lang="ru-RU" sz="2000" dirty="0" smtClean="0"/>
              <a:t>. </a:t>
            </a:r>
            <a:r>
              <a:rPr lang="ru-RU" sz="2000" dirty="0" err="1" smtClean="0"/>
              <a:t>Ці</a:t>
            </a:r>
            <a:r>
              <a:rPr lang="ru-RU" sz="2000" dirty="0" smtClean="0"/>
              <a:t> </a:t>
            </a:r>
            <a:r>
              <a:rPr lang="ru-RU" sz="2000" dirty="0" err="1" smtClean="0"/>
              <a:t>фотографії</a:t>
            </a:r>
            <a:r>
              <a:rPr lang="ru-RU" sz="2000" dirty="0" smtClean="0"/>
              <a:t> </a:t>
            </a:r>
            <a:r>
              <a:rPr lang="ru-RU" sz="2000" dirty="0" err="1" smtClean="0"/>
              <a:t>зроблені</a:t>
            </a:r>
            <a:r>
              <a:rPr lang="ru-RU" sz="2000" dirty="0" smtClean="0"/>
              <a:t> в </a:t>
            </a:r>
            <a:r>
              <a:rPr lang="ru-RU" sz="2000" dirty="0" err="1" smtClean="0"/>
              <a:t>обочині</a:t>
            </a:r>
            <a:r>
              <a:rPr lang="ru-RU" sz="2000" dirty="0" smtClean="0"/>
              <a:t> </a:t>
            </a:r>
            <a:r>
              <a:rPr lang="ru-RU" sz="2000" dirty="0" err="1" smtClean="0"/>
              <a:t>залізної</a:t>
            </a:r>
            <a:r>
              <a:rPr lang="ru-RU" sz="2000" dirty="0" smtClean="0"/>
              <a:t> дороги, </a:t>
            </a:r>
            <a:r>
              <a:rPr lang="ru-RU" sz="2000" dirty="0" err="1" smtClean="0"/>
              <a:t>що</a:t>
            </a:r>
            <a:r>
              <a:rPr lang="ru-RU" sz="2000" dirty="0" smtClean="0"/>
              <a:t> </a:t>
            </a:r>
            <a:r>
              <a:rPr lang="ru-RU" sz="2000" dirty="0" err="1" smtClean="0"/>
              <a:t>йдущей</a:t>
            </a:r>
            <a:r>
              <a:rPr lang="ru-RU" sz="2000" dirty="0" smtClean="0"/>
              <a:t> в </a:t>
            </a:r>
            <a:r>
              <a:rPr lang="ru-RU" sz="2000" dirty="0" err="1" smtClean="0"/>
              <a:t>бік</a:t>
            </a:r>
            <a:r>
              <a:rPr lang="ru-RU" sz="2000" dirty="0" smtClean="0"/>
              <a:t> Бровар.</a:t>
            </a:r>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12064"/>
            <a:ext cx="8429684" cy="6131646"/>
          </a:xfrm>
        </p:spPr>
        <p:txBody>
          <a:bodyPr/>
          <a:lstStyle/>
          <a:p>
            <a:endParaRPr lang="ru-RU" dirty="0"/>
          </a:p>
        </p:txBody>
      </p:sp>
      <p:pic>
        <p:nvPicPr>
          <p:cNvPr id="4" name="Рисунок 3" descr="i800638101.jpg"/>
          <p:cNvPicPr>
            <a:picLocks noChangeAspect="1"/>
          </p:cNvPicPr>
          <p:nvPr/>
        </p:nvPicPr>
        <p:blipFill>
          <a:blip r:embed="rId2"/>
          <a:stretch>
            <a:fillRect/>
          </a:stretch>
        </p:blipFill>
        <p:spPr>
          <a:xfrm>
            <a:off x="428596" y="357166"/>
            <a:ext cx="4643470" cy="6286520"/>
          </a:xfrm>
          <a:prstGeom prst="rect">
            <a:avLst/>
          </a:prstGeom>
        </p:spPr>
      </p:pic>
      <p:pic>
        <p:nvPicPr>
          <p:cNvPr id="5" name="Рисунок 4" descr="i800638102.jpg"/>
          <p:cNvPicPr>
            <a:picLocks noChangeAspect="1"/>
          </p:cNvPicPr>
          <p:nvPr/>
        </p:nvPicPr>
        <p:blipFill>
          <a:blip r:embed="rId3"/>
          <a:stretch>
            <a:fillRect/>
          </a:stretch>
        </p:blipFill>
        <p:spPr>
          <a:xfrm>
            <a:off x="5072066" y="357166"/>
            <a:ext cx="3857652" cy="635798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12064"/>
            <a:ext cx="8358246" cy="6060208"/>
          </a:xfrm>
        </p:spPr>
        <p:txBody>
          <a:bodyPr/>
          <a:lstStyle/>
          <a:p>
            <a:endParaRPr lang="ru-RU" dirty="0"/>
          </a:p>
        </p:txBody>
      </p:sp>
      <p:pic>
        <p:nvPicPr>
          <p:cNvPr id="4" name="Рисунок 3" descr="i800638104.jpg"/>
          <p:cNvPicPr>
            <a:picLocks noChangeAspect="1"/>
          </p:cNvPicPr>
          <p:nvPr/>
        </p:nvPicPr>
        <p:blipFill>
          <a:blip r:embed="rId2"/>
          <a:stretch>
            <a:fillRect/>
          </a:stretch>
        </p:blipFill>
        <p:spPr>
          <a:xfrm>
            <a:off x="571472" y="285728"/>
            <a:ext cx="4572032" cy="6357982"/>
          </a:xfrm>
          <a:prstGeom prst="rect">
            <a:avLst/>
          </a:prstGeom>
        </p:spPr>
      </p:pic>
      <p:pic>
        <p:nvPicPr>
          <p:cNvPr id="5" name="Рисунок 4" descr="i800638107.jpg"/>
          <p:cNvPicPr>
            <a:picLocks noChangeAspect="1"/>
          </p:cNvPicPr>
          <p:nvPr/>
        </p:nvPicPr>
        <p:blipFill>
          <a:blip r:embed="rId3"/>
          <a:stretch>
            <a:fillRect/>
          </a:stretch>
        </p:blipFill>
        <p:spPr>
          <a:xfrm>
            <a:off x="4572000" y="285728"/>
            <a:ext cx="4429156" cy="63579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6429420"/>
          </a:xfrm>
        </p:spPr>
        <p:txBody>
          <a:bodyPr/>
          <a:lstStyle/>
          <a:p>
            <a:r>
              <a:rPr lang="ru-RU" sz="2400" dirty="0" err="1" smtClean="0"/>
              <a:t>Леннонові</a:t>
            </a:r>
            <a:r>
              <a:rPr lang="uk-UA" sz="2000" dirty="0" smtClean="0"/>
              <a:t>(лат. </a:t>
            </a:r>
            <a:r>
              <a:rPr lang="uk-UA" sz="2000" dirty="0" err="1" smtClean="0"/>
              <a:t>Lennoaceae</a:t>
            </a:r>
            <a:r>
              <a:rPr lang="uk-UA" sz="2000" dirty="0" smtClean="0"/>
              <a:t>) - сімейство рослин-паразитів </a:t>
            </a:r>
            <a:r>
              <a:rPr lang="uk-UA" sz="2000" dirty="0" err="1" smtClean="0"/>
              <a:t>порядка</a:t>
            </a:r>
            <a:r>
              <a:rPr lang="uk-UA" sz="2000" dirty="0" smtClean="0"/>
              <a:t> </a:t>
            </a:r>
            <a:r>
              <a:rPr lang="uk-UA" sz="2000" dirty="0" err="1" smtClean="0"/>
              <a:t>Бурачникоцветные</a:t>
            </a:r>
            <a:r>
              <a:rPr lang="uk-UA" sz="2000" dirty="0" smtClean="0"/>
              <a:t> (</a:t>
            </a:r>
            <a:r>
              <a:rPr lang="uk-UA" sz="2000" dirty="0" err="1" smtClean="0"/>
              <a:t>Boraginales</a:t>
            </a:r>
            <a:r>
              <a:rPr lang="uk-UA" sz="2000" dirty="0" smtClean="0"/>
              <a:t>)</a:t>
            </a:r>
            <a:br>
              <a:rPr lang="uk-UA" sz="2000" dirty="0" smtClean="0"/>
            </a:b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Ботанічне опис: </a:t>
            </a:r>
            <a:r>
              <a:rPr lang="uk-UA" sz="2000" dirty="0" err="1" smtClean="0"/>
              <a:t>Многолетние</a:t>
            </a:r>
            <a:r>
              <a:rPr lang="uk-UA" sz="2000" dirty="0" smtClean="0"/>
              <a:t>, </a:t>
            </a:r>
            <a:r>
              <a:rPr lang="uk-UA" sz="2000" dirty="0" err="1" smtClean="0"/>
              <a:t>мясистые</a:t>
            </a:r>
            <a:r>
              <a:rPr lang="uk-UA" sz="2000" dirty="0" smtClean="0"/>
              <a:t>, с </a:t>
            </a:r>
            <a:r>
              <a:rPr lang="uk-UA" sz="2000" dirty="0" err="1" smtClean="0"/>
              <a:t>жёлтыми</a:t>
            </a:r>
            <a:r>
              <a:rPr lang="uk-UA" sz="2000" dirty="0" smtClean="0"/>
              <a:t> </a:t>
            </a:r>
            <a:r>
              <a:rPr lang="uk-UA" sz="2000" dirty="0" err="1" smtClean="0"/>
              <a:t>или</a:t>
            </a:r>
            <a:r>
              <a:rPr lang="uk-UA" sz="2000" dirty="0" smtClean="0"/>
              <a:t> </a:t>
            </a:r>
            <a:r>
              <a:rPr lang="uk-UA" sz="2000" dirty="0" err="1" smtClean="0"/>
              <a:t>коричневыми</a:t>
            </a:r>
            <a:r>
              <a:rPr lang="uk-UA" sz="2000" dirty="0" smtClean="0"/>
              <a:t> </a:t>
            </a:r>
            <a:r>
              <a:rPr lang="uk-UA" sz="2000" dirty="0" err="1" smtClean="0"/>
              <a:t>стеблями</a:t>
            </a:r>
            <a:r>
              <a:rPr lang="uk-UA" sz="2000" dirty="0" smtClean="0"/>
              <a:t>, трав'янисті рослини, позбавлені </a:t>
            </a:r>
            <a:r>
              <a:rPr lang="uk-UA" sz="2000" dirty="0" err="1" smtClean="0"/>
              <a:t>хлорофілла</a:t>
            </a:r>
            <a:r>
              <a:rPr lang="uk-UA" sz="2000" dirty="0" smtClean="0"/>
              <a:t> і справжні листя. Розвиток протікає в основному під землею, на поверхні </a:t>
            </a:r>
            <a:r>
              <a:rPr lang="uk-UA" sz="2000" dirty="0" err="1" smtClean="0"/>
              <a:t>грунтів</a:t>
            </a:r>
            <a:r>
              <a:rPr lang="uk-UA" sz="2000" dirty="0" smtClean="0"/>
              <a:t> цвітіння цих рослин з'являються лише в період цвітіння та плодоношення.</a:t>
            </a:r>
            <a:r>
              <a:rPr lang="ru-RU" sz="2000" dirty="0" smtClean="0"/>
              <a:t/>
            </a:r>
            <a:br>
              <a:rPr lang="ru-RU" sz="2000" dirty="0" smtClean="0"/>
            </a:br>
            <a:r>
              <a:rPr lang="ru-RU" sz="2000" dirty="0" smtClean="0"/>
              <a:t>Корневые </a:t>
            </a:r>
            <a:r>
              <a:rPr lang="ru-RU" sz="2000" dirty="0" err="1" smtClean="0"/>
              <a:t>структури</a:t>
            </a:r>
            <a:r>
              <a:rPr lang="ru-RU" sz="2000" dirty="0" smtClean="0"/>
              <a:t> </a:t>
            </a:r>
            <a:r>
              <a:rPr lang="ru-RU" sz="2000" dirty="0" err="1" smtClean="0"/>
              <a:t>двох</a:t>
            </a:r>
            <a:r>
              <a:rPr lang="ru-RU" sz="2000" dirty="0" smtClean="0"/>
              <a:t> </a:t>
            </a:r>
            <a:r>
              <a:rPr lang="ru-RU" sz="2000" dirty="0" err="1" smtClean="0"/>
              <a:t>типів</a:t>
            </a:r>
            <a:r>
              <a:rPr lang="ru-RU" sz="2000" dirty="0" smtClean="0"/>
              <a:t>. </a:t>
            </a:r>
            <a:r>
              <a:rPr lang="ru-RU" sz="2000" dirty="0" err="1" smtClean="0"/>
              <a:t>Направляючі</a:t>
            </a:r>
            <a:r>
              <a:rPr lang="ru-RU" sz="2000" dirty="0" smtClean="0"/>
              <a:t> корни, </a:t>
            </a:r>
            <a:r>
              <a:rPr lang="ru-RU" sz="2000" dirty="0" err="1" smtClean="0"/>
              <a:t>досить</a:t>
            </a:r>
            <a:r>
              <a:rPr lang="ru-RU" sz="2000" dirty="0" smtClean="0"/>
              <a:t> </a:t>
            </a:r>
            <a:r>
              <a:rPr lang="ru-RU" sz="2000" dirty="0" err="1" smtClean="0"/>
              <a:t>грубі</a:t>
            </a:r>
            <a:r>
              <a:rPr lang="ru-RU" sz="2000" dirty="0" smtClean="0"/>
              <a:t>, </a:t>
            </a:r>
            <a:r>
              <a:rPr lang="ru-RU" sz="2000" dirty="0" err="1" smtClean="0"/>
              <a:t>м'ясисті</a:t>
            </a:r>
            <a:r>
              <a:rPr lang="ru-RU" sz="2000" dirty="0" smtClean="0"/>
              <a:t> </a:t>
            </a:r>
            <a:r>
              <a:rPr lang="ru-RU" sz="2000" dirty="0" err="1" smtClean="0"/>
              <a:t>і</a:t>
            </a:r>
            <a:r>
              <a:rPr lang="ru-RU" sz="2000" dirty="0" smtClean="0"/>
              <a:t> не </a:t>
            </a:r>
            <a:r>
              <a:rPr lang="ru-RU" sz="2000" dirty="0" err="1" smtClean="0"/>
              <a:t>утворюють</a:t>
            </a:r>
            <a:r>
              <a:rPr lang="ru-RU" sz="2000" dirty="0" smtClean="0"/>
              <a:t> </a:t>
            </a:r>
            <a:r>
              <a:rPr lang="ru-RU" sz="2000" dirty="0" err="1" smtClean="0"/>
              <a:t>гаусториев</a:t>
            </a:r>
            <a:r>
              <a:rPr lang="ru-RU" sz="2000" dirty="0" smtClean="0"/>
              <a:t>, </a:t>
            </a:r>
            <a:r>
              <a:rPr lang="ru-RU" sz="2000" dirty="0" err="1" smtClean="0"/>
              <a:t>основна</a:t>
            </a:r>
            <a:r>
              <a:rPr lang="ru-RU" sz="2000" dirty="0" smtClean="0"/>
              <a:t> </a:t>
            </a:r>
            <a:r>
              <a:rPr lang="ru-RU" sz="2000" dirty="0" err="1" smtClean="0"/>
              <a:t>функція</a:t>
            </a:r>
            <a:r>
              <a:rPr lang="ru-RU" sz="2000" dirty="0" smtClean="0"/>
              <a:t> </a:t>
            </a:r>
            <a:r>
              <a:rPr lang="ru-RU" sz="2000" dirty="0" err="1" smtClean="0"/>
              <a:t>яких</a:t>
            </a:r>
            <a:r>
              <a:rPr lang="ru-RU" sz="2000" dirty="0" smtClean="0"/>
              <a:t> - </a:t>
            </a:r>
            <a:r>
              <a:rPr lang="ru-RU" sz="2000" dirty="0" err="1" smtClean="0"/>
              <a:t>пошук</a:t>
            </a:r>
            <a:r>
              <a:rPr lang="ru-RU" sz="2000" dirty="0" smtClean="0"/>
              <a:t> </a:t>
            </a:r>
            <a:r>
              <a:rPr lang="ru-RU" sz="2000" dirty="0" err="1" smtClean="0"/>
              <a:t>нових</a:t>
            </a:r>
            <a:r>
              <a:rPr lang="ru-RU" sz="2000" dirty="0" smtClean="0"/>
              <a:t> родин </a:t>
            </a:r>
            <a:r>
              <a:rPr lang="ru-RU" sz="2000" dirty="0" err="1" smtClean="0"/>
              <a:t>рослин-господарів</a:t>
            </a:r>
            <a:r>
              <a:rPr lang="ru-RU" sz="2000" dirty="0" smtClean="0"/>
              <a:t>. Коли </a:t>
            </a:r>
            <a:r>
              <a:rPr lang="ru-RU" sz="2000" dirty="0" err="1" smtClean="0"/>
              <a:t>направляючий</a:t>
            </a:r>
            <a:r>
              <a:rPr lang="ru-RU" sz="2000" dirty="0" smtClean="0"/>
              <a:t> корень </a:t>
            </a:r>
            <a:r>
              <a:rPr lang="ru-RU" sz="2000" dirty="0" err="1" smtClean="0"/>
              <a:t>наближається</a:t>
            </a:r>
            <a:r>
              <a:rPr lang="ru-RU" sz="2000" dirty="0" smtClean="0"/>
              <a:t> до </a:t>
            </a:r>
            <a:r>
              <a:rPr lang="ru-RU" sz="2000" dirty="0" err="1" smtClean="0"/>
              <a:t>коренеплоду</a:t>
            </a:r>
            <a:r>
              <a:rPr lang="ru-RU" sz="2000" dirty="0" smtClean="0"/>
              <a:t> </a:t>
            </a:r>
            <a:r>
              <a:rPr lang="ru-RU" sz="2000" dirty="0" err="1" smtClean="0"/>
              <a:t>рослини-хазяїна</a:t>
            </a:r>
            <a:r>
              <a:rPr lang="ru-RU" sz="2000" dirty="0" smtClean="0"/>
              <a:t>, на </a:t>
            </a:r>
            <a:r>
              <a:rPr lang="ru-RU" sz="2000" dirty="0" err="1" smtClean="0"/>
              <a:t>неї</a:t>
            </a:r>
            <a:r>
              <a:rPr lang="ru-RU" sz="2000" dirty="0" smtClean="0"/>
              <a:t> </a:t>
            </a:r>
            <a:r>
              <a:rPr lang="ru-RU" sz="2000" dirty="0" err="1" smtClean="0"/>
              <a:t>з</a:t>
            </a:r>
            <a:r>
              <a:rPr lang="ru-RU" sz="2000" dirty="0" smtClean="0"/>
              <a:t> боку контакту </a:t>
            </a:r>
            <a:r>
              <a:rPr lang="ru-RU" sz="2000" dirty="0" err="1" smtClean="0"/>
              <a:t>виникають</a:t>
            </a:r>
            <a:r>
              <a:rPr lang="ru-RU" sz="2000" dirty="0" smtClean="0"/>
              <a:t> </a:t>
            </a:r>
            <a:r>
              <a:rPr lang="ru-RU" sz="2000" dirty="0" err="1" smtClean="0"/>
              <a:t>корнеподібні</a:t>
            </a:r>
            <a:r>
              <a:rPr lang="ru-RU" sz="2000" dirty="0" smtClean="0"/>
              <a:t> </a:t>
            </a:r>
            <a:r>
              <a:rPr lang="ru-RU" sz="2000" dirty="0" err="1" smtClean="0"/>
              <a:t>гаусториеобразующие</a:t>
            </a:r>
            <a:r>
              <a:rPr lang="ru-RU" sz="2000" dirty="0" smtClean="0"/>
              <a:t> </a:t>
            </a:r>
            <a:r>
              <a:rPr lang="ru-RU" sz="2000" dirty="0" err="1" smtClean="0"/>
              <a:t>органи</a:t>
            </a:r>
            <a:r>
              <a:rPr lang="ru-RU" sz="2000" dirty="0" smtClean="0"/>
              <a:t>, </a:t>
            </a:r>
            <a:r>
              <a:rPr lang="ru-RU" sz="2000" dirty="0" err="1" smtClean="0"/>
              <a:t>які</a:t>
            </a:r>
            <a:r>
              <a:rPr lang="ru-RU" sz="2000" dirty="0" smtClean="0"/>
              <a:t> </a:t>
            </a:r>
            <a:r>
              <a:rPr lang="ru-RU" sz="2000" dirty="0" err="1" smtClean="0"/>
              <a:t>вроджуються</a:t>
            </a:r>
            <a:r>
              <a:rPr lang="ru-RU" sz="2000" dirty="0" smtClean="0"/>
              <a:t> в тканину </a:t>
            </a:r>
            <a:r>
              <a:rPr lang="ru-RU" sz="2000" dirty="0" err="1" smtClean="0"/>
              <a:t>кореня</a:t>
            </a:r>
            <a:r>
              <a:rPr lang="ru-RU" sz="2000" dirty="0" smtClean="0"/>
              <a:t> та </a:t>
            </a:r>
            <a:r>
              <a:rPr lang="ru-RU" sz="2000" dirty="0" err="1" smtClean="0"/>
              <a:t>встановлюють</a:t>
            </a:r>
            <a:r>
              <a:rPr lang="ru-RU" sz="2000" dirty="0" smtClean="0"/>
              <a:t> контакт </a:t>
            </a:r>
            <a:r>
              <a:rPr lang="ru-RU" sz="2000" dirty="0" err="1" smtClean="0"/>
              <a:t>з</a:t>
            </a:r>
            <a:r>
              <a:rPr lang="ru-RU" sz="2000" dirty="0" smtClean="0"/>
              <a:t> проводящей системою </a:t>
            </a:r>
            <a:r>
              <a:rPr lang="ru-RU" sz="2000" dirty="0" err="1" smtClean="0"/>
              <a:t>рослини-хазяїна</a:t>
            </a:r>
            <a:r>
              <a:rPr lang="ru-RU" sz="2000" dirty="0" smtClean="0"/>
              <a:t>.</a:t>
            </a:r>
            <a:br>
              <a:rPr lang="ru-RU" sz="2000" dirty="0" smtClean="0"/>
            </a:br>
            <a:r>
              <a:rPr lang="uk-UA" sz="2000" dirty="0" smtClean="0"/>
              <a:t>Генеративні врожаї звичайно дуже м'ясні і ломкі і покриті великими товстими коричневими </a:t>
            </a:r>
            <a:r>
              <a:rPr lang="uk-UA" sz="2000" dirty="0" err="1" smtClean="0"/>
              <a:t>чешуями</a:t>
            </a:r>
            <a:r>
              <a:rPr lang="uk-UA" sz="2000" dirty="0" smtClean="0"/>
              <a:t>. </a:t>
            </a:r>
            <a:r>
              <a:rPr lang="uk-UA" sz="2000" dirty="0" err="1" smtClean="0"/>
              <a:t>Цветки</a:t>
            </a:r>
            <a:r>
              <a:rPr lang="uk-UA" sz="2000" dirty="0" smtClean="0"/>
              <a:t> збираються в більш-менш компактні </a:t>
            </a:r>
            <a:r>
              <a:rPr lang="uk-UA" sz="2000" dirty="0" err="1" smtClean="0"/>
              <a:t>соцветия</a:t>
            </a:r>
            <a:r>
              <a:rPr lang="uk-UA" sz="2000" dirty="0" smtClean="0"/>
              <a:t> типу голови. </a:t>
            </a:r>
            <a:r>
              <a:rPr lang="uk-UA" sz="2000" dirty="0" err="1" smtClean="0"/>
              <a:t>Соцветия</a:t>
            </a:r>
            <a:r>
              <a:rPr lang="uk-UA" sz="2000" dirty="0" smtClean="0"/>
              <a:t> розташовані майже на поверхні землі. </a:t>
            </a:r>
            <a:r>
              <a:rPr lang="uk-UA" sz="2000" dirty="0" err="1" smtClean="0"/>
              <a:t>Цветки</a:t>
            </a:r>
            <a:r>
              <a:rPr lang="uk-UA" sz="2000" dirty="0" smtClean="0"/>
              <a:t> актиноморфні або слабкі зигоморфні, червоні або фіолетові кольори, </a:t>
            </a:r>
            <a:r>
              <a:rPr lang="uk-UA" sz="2000" dirty="0" err="1" smtClean="0"/>
              <a:t>обоеполи</a:t>
            </a:r>
            <a:r>
              <a:rPr lang="uk-UA" sz="2000" dirty="0" smtClean="0"/>
              <a:t>. Чашечка складається з 4-8 (10) довгих </a:t>
            </a:r>
            <a:r>
              <a:rPr lang="uk-UA" sz="2000" dirty="0" err="1" smtClean="0"/>
              <a:t>долей</a:t>
            </a:r>
            <a:r>
              <a:rPr lang="uk-UA" sz="2000" dirty="0" smtClean="0"/>
              <a:t>, які можуть з'єднуватися в різному ступені між собою і з </a:t>
            </a:r>
            <a:r>
              <a:rPr lang="uk-UA" sz="2000" dirty="0" err="1" smtClean="0"/>
              <a:t>цветоложем</a:t>
            </a:r>
            <a:r>
              <a:rPr lang="uk-UA" sz="2000" dirty="0" smtClean="0"/>
              <a:t>.</a:t>
            </a:r>
            <a:endParaRPr lang="ru-RU" sz="20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7772400" cy="6286544"/>
          </a:xfrm>
        </p:spPr>
        <p:txBody>
          <a:bodyPr/>
          <a:lstStyle/>
          <a:p>
            <a:r>
              <a:rPr lang="uk-UA" sz="1800" dirty="0" err="1" smtClean="0"/>
              <a:t>Венчик</a:t>
            </a:r>
            <a:r>
              <a:rPr lang="uk-UA" sz="1800" dirty="0" smtClean="0"/>
              <a:t> </a:t>
            </a:r>
            <a:r>
              <a:rPr lang="uk-UA" sz="1800" dirty="0" err="1" smtClean="0"/>
              <a:t>из</a:t>
            </a:r>
            <a:r>
              <a:rPr lang="uk-UA" sz="1800" dirty="0" smtClean="0"/>
              <a:t> 5-8 </a:t>
            </a:r>
            <a:r>
              <a:rPr lang="uk-UA" sz="1800" dirty="0" err="1" smtClean="0"/>
              <a:t>сросшихся</a:t>
            </a:r>
            <a:r>
              <a:rPr lang="uk-UA" sz="1800" dirty="0" smtClean="0"/>
              <a:t> </a:t>
            </a:r>
            <a:r>
              <a:rPr lang="uk-UA" sz="1800" dirty="0" err="1" smtClean="0"/>
              <a:t>лепестков</a:t>
            </a:r>
            <a:r>
              <a:rPr lang="uk-UA" sz="1800" dirty="0" smtClean="0"/>
              <a:t>. </a:t>
            </a:r>
            <a:r>
              <a:rPr lang="uk-UA" sz="1800" dirty="0" err="1" smtClean="0"/>
              <a:t>Тычинок</a:t>
            </a:r>
            <a:r>
              <a:rPr lang="uk-UA" sz="1800" dirty="0" smtClean="0"/>
              <a:t> 5-10, </a:t>
            </a:r>
            <a:r>
              <a:rPr lang="uk-UA" sz="1800" dirty="0" err="1" smtClean="0"/>
              <a:t>прикреплённых</a:t>
            </a:r>
            <a:r>
              <a:rPr lang="uk-UA" sz="1800" dirty="0" smtClean="0"/>
              <a:t> к долям </a:t>
            </a:r>
            <a:r>
              <a:rPr lang="uk-UA" sz="1800" dirty="0" err="1" smtClean="0"/>
              <a:t>венчика</a:t>
            </a:r>
            <a:r>
              <a:rPr lang="uk-UA" sz="1800" dirty="0" smtClean="0"/>
              <a:t>. </a:t>
            </a:r>
            <a:r>
              <a:rPr lang="uk-UA" sz="1800" dirty="0" err="1" smtClean="0"/>
              <a:t>Гинецей</a:t>
            </a:r>
            <a:r>
              <a:rPr lang="uk-UA" sz="1800" dirty="0" smtClean="0"/>
              <a:t> </a:t>
            </a:r>
            <a:r>
              <a:rPr lang="uk-UA" sz="1800" dirty="0" err="1" smtClean="0"/>
              <a:t>из</a:t>
            </a:r>
            <a:r>
              <a:rPr lang="uk-UA" sz="1800" dirty="0" smtClean="0"/>
              <a:t> 6-15 </a:t>
            </a:r>
            <a:r>
              <a:rPr lang="uk-UA" sz="1800" dirty="0" err="1" smtClean="0"/>
              <a:t>плодолистиков</a:t>
            </a:r>
            <a:r>
              <a:rPr lang="uk-UA" sz="1800" dirty="0" smtClean="0"/>
              <a:t>, с </a:t>
            </a:r>
            <a:r>
              <a:rPr lang="uk-UA" sz="1800" dirty="0" err="1" smtClean="0"/>
              <a:t>простым</a:t>
            </a:r>
            <a:r>
              <a:rPr lang="uk-UA" sz="1800" dirty="0" smtClean="0"/>
              <a:t> </a:t>
            </a:r>
            <a:r>
              <a:rPr lang="uk-UA" sz="1800" dirty="0" err="1" smtClean="0"/>
              <a:t>столбиком</a:t>
            </a:r>
            <a:r>
              <a:rPr lang="uk-UA" sz="1800" dirty="0" smtClean="0"/>
              <a:t>, </a:t>
            </a:r>
            <a:r>
              <a:rPr lang="uk-UA" sz="1800" dirty="0" err="1" smtClean="0"/>
              <a:t>увенчанным</a:t>
            </a:r>
            <a:r>
              <a:rPr lang="uk-UA" sz="1800" dirty="0" smtClean="0"/>
              <a:t> </a:t>
            </a:r>
            <a:r>
              <a:rPr lang="uk-UA" sz="1800" dirty="0" err="1" smtClean="0"/>
              <a:t>головчатым</a:t>
            </a:r>
            <a:r>
              <a:rPr lang="uk-UA" sz="1800" dirty="0" smtClean="0"/>
              <a:t> </a:t>
            </a:r>
            <a:r>
              <a:rPr lang="uk-UA" sz="1800" dirty="0" err="1" smtClean="0"/>
              <a:t>рыльцем</a:t>
            </a:r>
            <a:r>
              <a:rPr lang="uk-UA" sz="1800" dirty="0" smtClean="0"/>
              <a:t>; завіса верхня, з числом </a:t>
            </a:r>
            <a:r>
              <a:rPr lang="uk-UA" sz="1800" dirty="0" err="1" smtClean="0"/>
              <a:t>гніздів</a:t>
            </a:r>
            <a:r>
              <a:rPr lang="uk-UA" sz="1800" dirty="0" smtClean="0"/>
              <a:t>, що вдвічі перевищує число </a:t>
            </a:r>
            <a:r>
              <a:rPr lang="uk-UA" sz="1800" dirty="0" err="1" smtClean="0"/>
              <a:t>плодолістиків</a:t>
            </a:r>
            <a:r>
              <a:rPr lang="uk-UA" sz="1800" dirty="0" smtClean="0"/>
              <a:t>, з 1 </a:t>
            </a:r>
            <a:r>
              <a:rPr lang="uk-UA" sz="1800" dirty="0" err="1" smtClean="0"/>
              <a:t>сім'язачком</a:t>
            </a:r>
            <a:r>
              <a:rPr lang="uk-UA" sz="1800" dirty="0" smtClean="0"/>
              <a:t> у кожній гнізді. </a:t>
            </a:r>
            <a:r>
              <a:rPr lang="uk-UA" sz="1800" dirty="0" err="1" smtClean="0"/>
              <a:t>Плод</a:t>
            </a:r>
            <a:r>
              <a:rPr lang="uk-UA" sz="1800" dirty="0" smtClean="0"/>
              <a:t> - </a:t>
            </a:r>
            <a:r>
              <a:rPr lang="uk-UA" sz="1800" dirty="0" err="1" smtClean="0"/>
              <a:t>мясистая</a:t>
            </a:r>
            <a:r>
              <a:rPr lang="uk-UA" sz="1800" dirty="0" smtClean="0"/>
              <a:t> коробочка. Семена з </a:t>
            </a:r>
            <a:r>
              <a:rPr lang="uk-UA" sz="1800" dirty="0" err="1" smtClean="0"/>
              <a:t>шаровидним</a:t>
            </a:r>
            <a:r>
              <a:rPr lang="uk-UA" sz="1800" dirty="0" smtClean="0"/>
              <a:t> недиференційованим зародком і з </a:t>
            </a:r>
            <a:r>
              <a:rPr lang="uk-UA" sz="1800" dirty="0" err="1" smtClean="0"/>
              <a:t>эндоспермом</a:t>
            </a:r>
            <a:r>
              <a:rPr lang="uk-UA" sz="1800" dirty="0" smtClean="0"/>
              <a:t>.</a:t>
            </a:r>
            <a:r>
              <a:rPr lang="uk-UA" sz="2000" dirty="0" smtClean="0"/>
              <a:t/>
            </a:r>
            <a:br>
              <a:rPr lang="uk-UA" sz="2000" dirty="0" smtClean="0"/>
            </a:b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Распространение</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и </a:t>
            </a: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экология</a:t>
            </a:r>
            <a:r>
              <a:rPr lang="uk-UA" sz="2000" dirty="0" smtClean="0"/>
              <a:t>:</a:t>
            </a:r>
            <a:br>
              <a:rPr lang="uk-UA" sz="2000" dirty="0" smtClean="0"/>
            </a:br>
            <a:r>
              <a:rPr lang="uk-UA" sz="1600" dirty="0" smtClean="0"/>
              <a:t>Зустрічаються в південно-західних областях Північної Америки та в Колумбії. </a:t>
            </a:r>
            <a:r>
              <a:rPr lang="uk-UA" sz="1600" dirty="0" err="1" smtClean="0"/>
              <a:t>Обитают</a:t>
            </a:r>
            <a:r>
              <a:rPr lang="uk-UA" sz="1600" dirty="0" smtClean="0"/>
              <a:t> в пустинних областях і паразитують на бруківки складних квітів; види </a:t>
            </a:r>
            <a:r>
              <a:rPr lang="uk-UA" sz="1600" dirty="0" err="1" smtClean="0"/>
              <a:t>лумоноса</a:t>
            </a:r>
            <a:r>
              <a:rPr lang="uk-UA" sz="1600" dirty="0" smtClean="0"/>
              <a:t>, </a:t>
            </a:r>
            <a:r>
              <a:rPr lang="uk-UA" sz="1600" dirty="0" err="1" smtClean="0"/>
              <a:t>кротона</a:t>
            </a:r>
            <a:r>
              <a:rPr lang="uk-UA" sz="1600" dirty="0" smtClean="0"/>
              <a:t>, </a:t>
            </a:r>
            <a:r>
              <a:rPr lang="uk-UA" sz="1600" dirty="0" err="1" smtClean="0"/>
              <a:t>молоча</a:t>
            </a:r>
            <a:r>
              <a:rPr lang="uk-UA" sz="1600" dirty="0" smtClean="0"/>
              <a:t>, </a:t>
            </a:r>
            <a:r>
              <a:rPr lang="uk-UA" sz="1600" dirty="0" err="1" smtClean="0"/>
              <a:t>эригонума</a:t>
            </a:r>
            <a:r>
              <a:rPr lang="uk-UA" sz="1600" dirty="0" smtClean="0"/>
              <a:t>, </a:t>
            </a:r>
            <a:r>
              <a:rPr lang="uk-UA" sz="1600" dirty="0" err="1" smtClean="0"/>
              <a:t>трибулуса</a:t>
            </a:r>
            <a:r>
              <a:rPr lang="uk-UA" sz="1600" dirty="0" smtClean="0"/>
              <a:t> та інших рослин.</a:t>
            </a:r>
            <a:r>
              <a:rPr lang="uk-UA" sz="2000" dirty="0" smtClean="0"/>
              <a:t/>
            </a:r>
            <a:br>
              <a:rPr lang="uk-UA" sz="2000" dirty="0" smtClean="0"/>
            </a:b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Хозяйственное</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значення і застосування:</a:t>
            </a:r>
            <a:r>
              <a:rPr lang="ru-RU" sz="2000" dirty="0" smtClean="0"/>
              <a:t/>
            </a:r>
            <a:br>
              <a:rPr lang="ru-RU" sz="2000" dirty="0" smtClean="0"/>
            </a:br>
            <a:r>
              <a:rPr lang="ru-RU" sz="1800" dirty="0" err="1" smtClean="0"/>
              <a:t>Індієці</a:t>
            </a:r>
            <a:r>
              <a:rPr lang="ru-RU" sz="1800" dirty="0" smtClean="0"/>
              <a:t> в </a:t>
            </a:r>
            <a:r>
              <a:rPr lang="ru-RU" sz="1800" dirty="0" err="1" smtClean="0"/>
              <a:t>місцях</a:t>
            </a:r>
            <a:r>
              <a:rPr lang="ru-RU" sz="1800" dirty="0" smtClean="0"/>
              <a:t> </a:t>
            </a:r>
            <a:r>
              <a:rPr lang="ru-RU" sz="1800" dirty="0" err="1" smtClean="0"/>
              <a:t>поширення</a:t>
            </a:r>
            <a:r>
              <a:rPr lang="ru-RU" sz="1800" dirty="0" smtClean="0"/>
              <a:t> </a:t>
            </a:r>
            <a:r>
              <a:rPr lang="ru-RU" sz="1800" dirty="0" err="1" smtClean="0"/>
              <a:t>цих</a:t>
            </a:r>
            <a:r>
              <a:rPr lang="ru-RU" sz="1800" dirty="0" smtClean="0"/>
              <a:t> </a:t>
            </a:r>
            <a:r>
              <a:rPr lang="ru-RU" sz="1800" dirty="0" err="1" smtClean="0"/>
              <a:t>рослин</a:t>
            </a:r>
            <a:r>
              <a:rPr lang="ru-RU" sz="1800" dirty="0" smtClean="0"/>
              <a:t> </a:t>
            </a:r>
            <a:r>
              <a:rPr lang="ru-RU" sz="1800" dirty="0" err="1" smtClean="0"/>
              <a:t>вживають</a:t>
            </a:r>
            <a:r>
              <a:rPr lang="ru-RU" sz="1800" dirty="0" smtClean="0"/>
              <a:t> </a:t>
            </a:r>
            <a:r>
              <a:rPr lang="ru-RU" sz="1800" dirty="0" err="1" smtClean="0"/>
              <a:t>в</a:t>
            </a:r>
            <a:r>
              <a:rPr lang="ru-RU" sz="1800" dirty="0" smtClean="0"/>
              <a:t> </a:t>
            </a:r>
            <a:r>
              <a:rPr lang="ru-RU" sz="1800" dirty="0" err="1" smtClean="0"/>
              <a:t>їжу</a:t>
            </a:r>
            <a:r>
              <a:rPr lang="ru-RU" sz="1800" dirty="0" smtClean="0"/>
              <a:t> </a:t>
            </a:r>
            <a:r>
              <a:rPr lang="ru-RU" sz="1800" dirty="0" err="1" smtClean="0"/>
              <a:t>їхні</a:t>
            </a:r>
            <a:r>
              <a:rPr lang="ru-RU" sz="1800" dirty="0" smtClean="0"/>
              <a:t> </a:t>
            </a:r>
            <a:r>
              <a:rPr lang="ru-RU" sz="1800" dirty="0" err="1" smtClean="0"/>
              <a:t>підземні</a:t>
            </a:r>
            <a:r>
              <a:rPr lang="ru-RU" sz="1800" dirty="0" smtClean="0"/>
              <a:t> </a:t>
            </a:r>
            <a:r>
              <a:rPr lang="ru-RU" sz="1800" dirty="0" err="1" smtClean="0"/>
              <a:t>органи</a:t>
            </a:r>
            <a:r>
              <a:rPr lang="ru-RU" sz="1800" dirty="0" smtClean="0"/>
              <a:t>, </a:t>
            </a:r>
            <a:r>
              <a:rPr lang="ru-RU" sz="1800" dirty="0" err="1" smtClean="0"/>
              <a:t>зокрема</a:t>
            </a:r>
            <a:r>
              <a:rPr lang="ru-RU" sz="1800" dirty="0" smtClean="0"/>
              <a:t> </a:t>
            </a:r>
            <a:r>
              <a:rPr lang="ru-RU" sz="1800" dirty="0" err="1" smtClean="0"/>
              <a:t>направляючі</a:t>
            </a:r>
            <a:r>
              <a:rPr lang="ru-RU" sz="1800" dirty="0" smtClean="0"/>
              <a:t> </a:t>
            </a:r>
            <a:r>
              <a:rPr lang="ru-RU" sz="1800" dirty="0" err="1" smtClean="0"/>
              <a:t>корені</a:t>
            </a:r>
            <a:r>
              <a:rPr lang="ru-RU" sz="1800" dirty="0" smtClean="0"/>
              <a:t>, </a:t>
            </a:r>
            <a:r>
              <a:rPr lang="ru-RU" sz="1800" dirty="0" err="1" smtClean="0"/>
              <a:t>запекаючи</a:t>
            </a:r>
            <a:r>
              <a:rPr lang="ru-RU" sz="1800" dirty="0" smtClean="0"/>
              <a:t> </a:t>
            </a:r>
            <a:r>
              <a:rPr lang="ru-RU" sz="1800" dirty="0" err="1" smtClean="0"/>
              <a:t>їх</a:t>
            </a:r>
            <a:r>
              <a:rPr lang="ru-RU" sz="1800" dirty="0" smtClean="0"/>
              <a:t> </a:t>
            </a:r>
            <a:r>
              <a:rPr lang="ru-RU" sz="1800" dirty="0" err="1" smtClean="0"/>
              <a:t>подібно</a:t>
            </a:r>
            <a:r>
              <a:rPr lang="ru-RU" sz="1800" dirty="0" smtClean="0"/>
              <a:t> до батату. </a:t>
            </a:r>
            <a:r>
              <a:rPr lang="ru-RU" sz="1800" dirty="0" err="1" smtClean="0"/>
              <a:t>Фолісма</a:t>
            </a:r>
            <a:r>
              <a:rPr lang="ru-RU" sz="1800" dirty="0" smtClean="0"/>
              <a:t> </a:t>
            </a:r>
            <a:r>
              <a:rPr lang="ru-RU" sz="1800" dirty="0" err="1" smtClean="0"/>
              <a:t>сонорська</a:t>
            </a:r>
            <a:r>
              <a:rPr lang="ru-RU" sz="1800" dirty="0" smtClean="0"/>
              <a:t> (</a:t>
            </a:r>
            <a:r>
              <a:rPr lang="en-US" sz="1800" dirty="0" err="1" smtClean="0"/>
              <a:t>Pholisma</a:t>
            </a:r>
            <a:r>
              <a:rPr lang="en-US" sz="1800" dirty="0" smtClean="0"/>
              <a:t> </a:t>
            </a:r>
            <a:r>
              <a:rPr lang="en-US" sz="1800" dirty="0" err="1" smtClean="0"/>
              <a:t>sonorae</a:t>
            </a:r>
            <a:r>
              <a:rPr lang="en-US" sz="1800" dirty="0" smtClean="0"/>
              <a:t>) </a:t>
            </a:r>
            <a:r>
              <a:rPr lang="ru-RU" sz="1800" dirty="0" smtClean="0"/>
              <a:t>колись </a:t>
            </a:r>
            <a:r>
              <a:rPr lang="ru-RU" sz="1800" dirty="0" err="1" smtClean="0"/>
              <a:t>була</a:t>
            </a:r>
            <a:r>
              <a:rPr lang="ru-RU" sz="1800" dirty="0" smtClean="0"/>
              <a:t> </a:t>
            </a:r>
            <a:r>
              <a:rPr lang="ru-RU" sz="1800" dirty="0" err="1" smtClean="0"/>
              <a:t>важливою</a:t>
            </a:r>
            <a:r>
              <a:rPr lang="ru-RU" sz="1800" dirty="0" smtClean="0"/>
              <a:t> </a:t>
            </a:r>
            <a:r>
              <a:rPr lang="ru-RU" sz="1800" dirty="0" err="1" smtClean="0"/>
              <a:t>харчовою</a:t>
            </a:r>
            <a:r>
              <a:rPr lang="ru-RU" sz="1800" dirty="0" smtClean="0"/>
              <a:t> </a:t>
            </a:r>
            <a:r>
              <a:rPr lang="ru-RU" sz="1800" dirty="0" err="1" smtClean="0"/>
              <a:t>рослиною</a:t>
            </a:r>
            <a:r>
              <a:rPr lang="ru-RU" sz="1800" dirty="0" smtClean="0"/>
              <a:t> для </a:t>
            </a:r>
            <a:r>
              <a:rPr lang="ru-RU" sz="1800" dirty="0" err="1" smtClean="0"/>
              <a:t>місцевих</a:t>
            </a:r>
            <a:r>
              <a:rPr lang="ru-RU" sz="1800" dirty="0" smtClean="0"/>
              <a:t> </a:t>
            </a:r>
            <a:r>
              <a:rPr lang="ru-RU" sz="1800" dirty="0" err="1" smtClean="0"/>
              <a:t>індіанців</a:t>
            </a:r>
            <a:r>
              <a:rPr lang="ru-RU" sz="1800" dirty="0" smtClean="0"/>
              <a:t>.</a:t>
            </a:r>
            <a:br>
              <a:rPr lang="ru-RU" sz="1800" dirty="0" smtClean="0"/>
            </a:br>
            <a:r>
              <a:rPr lang="uk-UA" sz="1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Таксономія:</a:t>
            </a:r>
            <a:r>
              <a:rPr lang="uk-UA" sz="1800" dirty="0" smtClean="0"/>
              <a:t> </a:t>
            </a:r>
            <a:r>
              <a:rPr lang="en-US" sz="1800" dirty="0" smtClean="0"/>
              <a:t/>
            </a:r>
            <a:br>
              <a:rPr lang="en-US" sz="1800" dirty="0" smtClean="0"/>
            </a:br>
            <a:r>
              <a:rPr lang="en-US" sz="1800" dirty="0" smtClean="0"/>
              <a:t>C</a:t>
            </a:r>
            <a:r>
              <a:rPr lang="ru-RU" sz="1800" dirty="0" err="1" smtClean="0"/>
              <a:t>емейство</a:t>
            </a:r>
            <a:r>
              <a:rPr lang="ru-RU" sz="1800" dirty="0" smtClean="0"/>
              <a:t> </a:t>
            </a:r>
            <a:r>
              <a:rPr lang="ru-RU" sz="1800" dirty="0" err="1" smtClean="0"/>
              <a:t>включає</a:t>
            </a:r>
            <a:r>
              <a:rPr lang="ru-RU" sz="1800" dirty="0" smtClean="0"/>
              <a:t> 2 рода [3]: </a:t>
            </a:r>
            <a:r>
              <a:rPr lang="ru-RU" sz="1800" dirty="0" err="1" smtClean="0"/>
              <a:t>Ленноа</a:t>
            </a:r>
            <a:r>
              <a:rPr lang="ru-RU" sz="1800" dirty="0" smtClean="0"/>
              <a:t> </a:t>
            </a:r>
            <a:r>
              <a:rPr lang="ru-RU" sz="1800" dirty="0" err="1" smtClean="0"/>
              <a:t>Лекс</a:t>
            </a:r>
            <a:r>
              <a:rPr lang="ru-RU" sz="1800" dirty="0" smtClean="0"/>
              <a:t>. - </a:t>
            </a:r>
            <a:r>
              <a:rPr lang="ru-RU" sz="1800" dirty="0" err="1" smtClean="0"/>
              <a:t>Ленноятипус</a:t>
            </a:r>
            <a:r>
              <a:rPr lang="ru-RU" sz="1800" dirty="0" smtClean="0"/>
              <a:t>, </a:t>
            </a:r>
            <a:r>
              <a:rPr lang="ru-RU" sz="1800" dirty="0" err="1" smtClean="0"/>
              <a:t>поширене</a:t>
            </a:r>
            <a:r>
              <a:rPr lang="ru-RU" sz="1800" dirty="0" smtClean="0"/>
              <a:t> в </a:t>
            </a:r>
            <a:r>
              <a:rPr lang="ru-RU" sz="1800" dirty="0" err="1" smtClean="0"/>
              <a:t>Мексиці</a:t>
            </a:r>
            <a:r>
              <a:rPr lang="ru-RU" sz="1800" dirty="0" smtClean="0"/>
              <a:t>, </a:t>
            </a:r>
            <a:r>
              <a:rPr lang="ru-RU" sz="1800" dirty="0" err="1" smtClean="0"/>
              <a:t>Колумбії</a:t>
            </a:r>
            <a:r>
              <a:rPr lang="ru-RU" sz="1800" dirty="0" smtClean="0"/>
              <a:t> та </a:t>
            </a:r>
            <a:r>
              <a:rPr lang="ru-RU" sz="1800" dirty="0" err="1" smtClean="0"/>
              <a:t>Венесуелі</a:t>
            </a:r>
            <a:r>
              <a:rPr lang="ru-RU" sz="1800" dirty="0" smtClean="0"/>
              <a:t>. </a:t>
            </a:r>
            <a:r>
              <a:rPr lang="en-US" sz="1800" dirty="0" err="1" smtClean="0"/>
              <a:t>Pholisma</a:t>
            </a:r>
            <a:r>
              <a:rPr lang="en-US" sz="1800" dirty="0" smtClean="0"/>
              <a:t> Nutt. </a:t>
            </a:r>
            <a:r>
              <a:rPr lang="ru-RU" sz="1800" dirty="0" err="1" smtClean="0"/>
              <a:t>Ех</a:t>
            </a:r>
            <a:r>
              <a:rPr lang="ru-RU" sz="1800" dirty="0" smtClean="0"/>
              <a:t> Гак. - </a:t>
            </a:r>
            <a:r>
              <a:rPr lang="ru-RU" sz="1800" dirty="0" err="1" smtClean="0"/>
              <a:t>Фолісма</a:t>
            </a:r>
            <a:r>
              <a:rPr lang="ru-RU" sz="1800" dirty="0" smtClean="0"/>
              <a:t>, распространена в </a:t>
            </a:r>
            <a:r>
              <a:rPr lang="ru-RU" sz="1800" dirty="0" err="1" smtClean="0"/>
              <a:t>Каліфорнії</a:t>
            </a:r>
            <a:r>
              <a:rPr lang="ru-RU" sz="1800" dirty="0" smtClean="0"/>
              <a:t>.</a:t>
            </a:r>
            <a:br>
              <a:rPr lang="ru-RU" sz="1800" dirty="0" smtClean="0"/>
            </a:br>
            <a:endParaRPr lang="ru-RU" sz="1800"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86808" cy="6500858"/>
          </a:xfrm>
        </p:spPr>
        <p:txBody>
          <a:bodyPr/>
          <a:lstStyle/>
          <a:p>
            <a:endParaRPr lang="ru-RU" dirty="0"/>
          </a:p>
        </p:txBody>
      </p:sp>
      <p:pic>
        <p:nvPicPr>
          <p:cNvPr id="4" name="Рисунок 3" descr="800px-Pholismaarenarium.jpg"/>
          <p:cNvPicPr>
            <a:picLocks noChangeAspect="1"/>
          </p:cNvPicPr>
          <p:nvPr/>
        </p:nvPicPr>
        <p:blipFill>
          <a:blip r:embed="rId2"/>
          <a:stretch>
            <a:fillRect/>
          </a:stretch>
        </p:blipFill>
        <p:spPr>
          <a:xfrm>
            <a:off x="428596" y="214290"/>
            <a:ext cx="4500594" cy="6429420"/>
          </a:xfrm>
          <a:prstGeom prst="rect">
            <a:avLst/>
          </a:prstGeom>
        </p:spPr>
      </p:pic>
      <p:pic>
        <p:nvPicPr>
          <p:cNvPr id="5" name="Рисунок 4" descr="800px-Pholisma_sonorae.jpg"/>
          <p:cNvPicPr>
            <a:picLocks noChangeAspect="1"/>
          </p:cNvPicPr>
          <p:nvPr/>
        </p:nvPicPr>
        <p:blipFill>
          <a:blip r:embed="rId3"/>
          <a:stretch>
            <a:fillRect/>
          </a:stretch>
        </p:blipFill>
        <p:spPr>
          <a:xfrm>
            <a:off x="4857752" y="214290"/>
            <a:ext cx="4071966" cy="6429420"/>
          </a:xfrm>
          <a:prstGeom prst="rect">
            <a:avLst/>
          </a:prstGeo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772400" cy="6072230"/>
          </a:xfrm>
        </p:spPr>
        <p:txBody>
          <a:bodyPr/>
          <a:lstStyle/>
          <a:p>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Відомо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що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більшість</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рослин</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фотосинтезуючі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автотрофи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однак</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серед</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них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є</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багато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видів</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частково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або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повністю</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використовують</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для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свого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харчування</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продукти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створені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іншими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рослинами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так як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черпати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продукти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готовими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енергетично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вигідніше</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ніж</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виробляти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їх</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самостійно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 типом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паразитування</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квіткові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рослини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можна</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розділити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на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підлозі</a:t>
            </a: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паразитів</a:t>
            </a: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які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зберегли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здатність</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до фотосинтезу,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але</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мінеральні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солі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воду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отримують</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від</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рослин-господарів</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повних</a:t>
            </a: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паразитів</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які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втратили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також</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здатність</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до фотосинтезу. Як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напівпаразити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так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повні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паразити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зустрічаються</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стеблові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кореневі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86808" cy="6429420"/>
          </a:xfrm>
        </p:spPr>
        <p:txBody>
          <a:bodyPr/>
          <a:lstStyle/>
          <a:p>
            <a:r>
              <a:rPr lang="uk-UA" sz="2400" dirty="0" err="1" smtClean="0"/>
              <a:t>Маннагеттея</a:t>
            </a:r>
            <a:r>
              <a:rPr lang="uk-UA" sz="2400" dirty="0" smtClean="0"/>
              <a:t> </a:t>
            </a:r>
            <a:r>
              <a:rPr lang="uk-UA" sz="2400" dirty="0" err="1" smtClean="0"/>
              <a:t>Гуммеля</a:t>
            </a:r>
            <a:endParaRPr lang="ru-RU" sz="2400" dirty="0"/>
          </a:p>
        </p:txBody>
      </p:sp>
      <p:pic>
        <p:nvPicPr>
          <p:cNvPr id="4" name="Рисунок 3" descr="330sp_b.jpg"/>
          <p:cNvPicPr>
            <a:picLocks noChangeAspect="1"/>
          </p:cNvPicPr>
          <p:nvPr/>
        </p:nvPicPr>
        <p:blipFill>
          <a:blip r:embed="rId2"/>
          <a:stretch>
            <a:fillRect/>
          </a:stretch>
        </p:blipFill>
        <p:spPr>
          <a:xfrm>
            <a:off x="571472" y="428604"/>
            <a:ext cx="8286808" cy="4500594"/>
          </a:xfrm>
          <a:prstGeom prst="rect">
            <a:avLst/>
          </a:prstGeom>
        </p:spPr>
      </p:pic>
      <p:sp>
        <p:nvSpPr>
          <p:cNvPr id="28673" name="Rectangle 1"/>
          <p:cNvSpPr>
            <a:spLocks noChangeArrowheads="1"/>
          </p:cNvSpPr>
          <p:nvPr/>
        </p:nvSpPr>
        <p:spPr bwMode="auto">
          <a:xfrm>
            <a:off x="571472" y="4888230"/>
            <a:ext cx="8358246" cy="110799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212121"/>
                </a:solidFill>
                <a:effectLst/>
                <a:latin typeface="inherit"/>
                <a:cs typeface="Arial" pitchFamily="34" charset="0"/>
              </a:rPr>
              <a:t>(</a:t>
            </a:r>
            <a:r>
              <a:rPr kumimoji="0" lang="uk-UA" sz="2400" b="0" i="0" u="none" strike="noStrike" cap="none" normalizeH="0" baseline="0" dirty="0" smtClean="0">
                <a:ln>
                  <a:noFill/>
                </a:ln>
                <a:solidFill>
                  <a:srgbClr val="212121"/>
                </a:solidFill>
                <a:effectLst/>
                <a:latin typeface="inherit"/>
                <a:cs typeface="Arial" pitchFamily="34" charset="0"/>
              </a:rPr>
              <a:t>лат. </a:t>
            </a:r>
            <a:r>
              <a:rPr kumimoji="0" lang="uk-UA" sz="2400" b="0" i="0" u="none" strike="noStrike" cap="none" normalizeH="0" baseline="0" dirty="0" err="1" smtClean="0">
                <a:ln>
                  <a:noFill/>
                </a:ln>
                <a:solidFill>
                  <a:srgbClr val="212121"/>
                </a:solidFill>
                <a:effectLst/>
                <a:latin typeface="inherit"/>
                <a:cs typeface="Arial" pitchFamily="34" charset="0"/>
              </a:rPr>
              <a:t>Mannagettaea</a:t>
            </a:r>
            <a:r>
              <a:rPr kumimoji="0" lang="uk-UA" sz="2400" b="0" i="0" u="none" strike="noStrike" cap="none" normalizeH="0" baseline="0" dirty="0" smtClean="0">
                <a:ln>
                  <a:noFill/>
                </a:ln>
                <a:solidFill>
                  <a:srgbClr val="212121"/>
                </a:solidFill>
                <a:effectLst/>
                <a:latin typeface="inherit"/>
                <a:cs typeface="Arial" pitchFamily="34" charset="0"/>
              </a:rPr>
              <a:t> </a:t>
            </a:r>
            <a:r>
              <a:rPr kumimoji="0" lang="uk-UA" sz="2400" b="0" i="0" u="none" strike="noStrike" cap="none" normalizeH="0" baseline="0" dirty="0" err="1" smtClean="0">
                <a:ln>
                  <a:noFill/>
                </a:ln>
                <a:solidFill>
                  <a:srgbClr val="212121"/>
                </a:solidFill>
                <a:effectLst/>
                <a:latin typeface="inherit"/>
                <a:cs typeface="Arial" pitchFamily="34" charset="0"/>
              </a:rPr>
              <a:t>hummelii</a:t>
            </a:r>
            <a:r>
              <a:rPr kumimoji="0" lang="uk-UA" sz="2400" b="0" i="0" u="none" strike="noStrike" cap="none" normalizeH="0" baseline="0" dirty="0" smtClean="0">
                <a:ln>
                  <a:noFill/>
                </a:ln>
                <a:solidFill>
                  <a:srgbClr val="212121"/>
                </a:solidFill>
                <a:effectLst/>
                <a:latin typeface="inherit"/>
                <a:cs typeface="Arial" pitchFamily="34" charset="0"/>
              </a:rPr>
              <a:t>) - вид трав'яних паразитарних рослин роду </a:t>
            </a:r>
            <a:r>
              <a:rPr kumimoji="0" lang="uk-UA" sz="2400" b="0" i="0" u="none" strike="noStrike" cap="none" normalizeH="0" baseline="0" dirty="0" err="1" smtClean="0">
                <a:ln>
                  <a:noFill/>
                </a:ln>
                <a:solidFill>
                  <a:srgbClr val="212121"/>
                </a:solidFill>
                <a:effectLst/>
                <a:latin typeface="inherit"/>
                <a:cs typeface="Arial" pitchFamily="34" charset="0"/>
              </a:rPr>
              <a:t>Маннагетея</a:t>
            </a:r>
            <a:r>
              <a:rPr kumimoji="0" lang="uk-UA" sz="2400" b="0" i="0" u="none" strike="noStrike" cap="none" normalizeH="0" baseline="0" dirty="0" smtClean="0">
                <a:ln>
                  <a:noFill/>
                </a:ln>
                <a:solidFill>
                  <a:srgbClr val="212121"/>
                </a:solidFill>
                <a:effectLst/>
                <a:latin typeface="inherit"/>
                <a:cs typeface="Arial" pitchFamily="34" charset="0"/>
              </a:rPr>
              <a:t> (</a:t>
            </a:r>
            <a:r>
              <a:rPr kumimoji="0" lang="uk-UA" sz="2400" b="0" i="0" u="none" strike="noStrike" cap="none" normalizeH="0" baseline="0" dirty="0" err="1" smtClean="0">
                <a:ln>
                  <a:noFill/>
                </a:ln>
                <a:solidFill>
                  <a:srgbClr val="212121"/>
                </a:solidFill>
                <a:effectLst/>
                <a:latin typeface="inherit"/>
                <a:cs typeface="Arial" pitchFamily="34" charset="0"/>
              </a:rPr>
              <a:t>Mannagettaea</a:t>
            </a:r>
            <a:r>
              <a:rPr kumimoji="0" lang="uk-UA" sz="2400" b="0" i="0" u="none" strike="noStrike" cap="none" normalizeH="0" baseline="0" dirty="0" smtClean="0">
                <a:ln>
                  <a:noFill/>
                </a:ln>
                <a:solidFill>
                  <a:srgbClr val="212121"/>
                </a:solidFill>
                <a:effectLst/>
                <a:latin typeface="inherit"/>
                <a:cs typeface="Arial" pitchFamily="34" charset="0"/>
              </a:rPr>
              <a:t>) сімейства </a:t>
            </a:r>
            <a:r>
              <a:rPr kumimoji="0" lang="uk-UA" sz="2400" b="0" i="0" u="none" strike="noStrike" cap="none" normalizeH="0" baseline="0" dirty="0" err="1" smtClean="0">
                <a:ln>
                  <a:noFill/>
                </a:ln>
                <a:solidFill>
                  <a:srgbClr val="212121"/>
                </a:solidFill>
                <a:effectLst/>
                <a:latin typeface="inherit"/>
                <a:cs typeface="Arial" pitchFamily="34" charset="0"/>
              </a:rPr>
              <a:t>Заразиховые</a:t>
            </a:r>
            <a:r>
              <a:rPr kumimoji="0" lang="uk-UA" sz="2400" b="0" i="0" u="none" strike="noStrike" cap="none" normalizeH="0" baseline="0" dirty="0" smtClean="0">
                <a:ln>
                  <a:noFill/>
                </a:ln>
                <a:solidFill>
                  <a:srgbClr val="212121"/>
                </a:solidFill>
                <a:effectLst/>
                <a:latin typeface="inherit"/>
                <a:cs typeface="Arial" pitchFamily="34" charset="0"/>
              </a:rPr>
              <a:t> (</a:t>
            </a:r>
            <a:r>
              <a:rPr kumimoji="0" lang="uk-UA" sz="2400" b="0" i="0" u="none" strike="noStrike" cap="none" normalizeH="0" baseline="0" dirty="0" err="1" smtClean="0">
                <a:ln>
                  <a:noFill/>
                </a:ln>
                <a:solidFill>
                  <a:srgbClr val="212121"/>
                </a:solidFill>
                <a:effectLst/>
                <a:latin typeface="inherit"/>
                <a:cs typeface="Arial" pitchFamily="34" charset="0"/>
              </a:rPr>
              <a:t>Orobanchaceae</a:t>
            </a:r>
            <a:r>
              <a:rPr kumimoji="0" lang="uk-UA" sz="2400" b="0" i="0" u="none" strike="noStrike" cap="none" normalizeH="0" baseline="0" dirty="0" smtClean="0">
                <a:ln>
                  <a:noFill/>
                </a:ln>
                <a:solidFill>
                  <a:srgbClr val="212121"/>
                </a:solidFill>
                <a:effectLst/>
                <a:latin typeface="inherit"/>
                <a:cs typeface="Arial" pitchFamily="34" charset="0"/>
              </a:rPr>
              <a:t>).</a:t>
            </a:r>
            <a:r>
              <a:rPr kumimoji="0" lang="uk-UA" sz="1200" b="0" i="0" u="none" strike="noStrike" cap="none" normalizeH="0" baseline="0" dirty="0" smtClean="0">
                <a:ln>
                  <a:noFill/>
                </a:ln>
                <a:solidFill>
                  <a:schemeClr val="tx1"/>
                </a:solidFill>
                <a:effectLst/>
                <a:latin typeface="Arial" pitchFamily="34" charset="0"/>
                <a:cs typeface="Arial" pitchFamily="34"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500858"/>
          </a:xfrm>
        </p:spPr>
        <p:txBody>
          <a:bodyPr/>
          <a:lstStyle/>
          <a:p>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Ботанічне опис</a:t>
            </a:r>
            <a:r>
              <a:rPr lang="uk-UA" sz="2000" dirty="0" smtClean="0"/>
              <a:t>: Паразит, </a:t>
            </a:r>
            <a:r>
              <a:rPr lang="uk-UA" sz="2000" dirty="0" err="1" smtClean="0"/>
              <a:t>паразитирует</a:t>
            </a:r>
            <a:r>
              <a:rPr lang="uk-UA" sz="2000" dirty="0" smtClean="0"/>
              <a:t> на видих родів </a:t>
            </a:r>
            <a:r>
              <a:rPr lang="uk-UA" sz="2000" dirty="0" err="1" smtClean="0"/>
              <a:t>Карагана</a:t>
            </a:r>
            <a:r>
              <a:rPr lang="uk-UA" sz="2000" dirty="0" smtClean="0"/>
              <a:t> і </a:t>
            </a:r>
            <a:r>
              <a:rPr lang="uk-UA" sz="2000" dirty="0" err="1" smtClean="0"/>
              <a:t>Іва</a:t>
            </a:r>
            <a:r>
              <a:rPr lang="uk-UA" sz="2000" dirty="0" smtClean="0"/>
              <a:t> . </a:t>
            </a:r>
            <a:r>
              <a:rPr lang="uk-UA" sz="2000" dirty="0" err="1" smtClean="0"/>
              <a:t>Стебли</a:t>
            </a:r>
            <a:r>
              <a:rPr lang="uk-UA" sz="2000" dirty="0" smtClean="0"/>
              <a:t> висотою 2-7 см, сильно укорочені, майже голі, </a:t>
            </a:r>
            <a:r>
              <a:rPr lang="uk-UA" sz="2000" dirty="0" err="1" smtClean="0"/>
              <a:t>покрыті</a:t>
            </a:r>
            <a:r>
              <a:rPr lang="uk-UA" sz="2000" dirty="0" smtClean="0"/>
              <a:t> </a:t>
            </a:r>
            <a:r>
              <a:rPr lang="uk-UA" sz="2000" dirty="0" err="1" smtClean="0"/>
              <a:t>яєцевидними</a:t>
            </a:r>
            <a:r>
              <a:rPr lang="uk-UA" sz="2000" dirty="0" smtClean="0"/>
              <a:t> </a:t>
            </a:r>
            <a:r>
              <a:rPr lang="uk-UA" sz="2000" dirty="0" err="1" smtClean="0"/>
              <a:t>чешуями</a:t>
            </a:r>
            <a:r>
              <a:rPr lang="uk-UA" sz="2000" dirty="0" smtClean="0"/>
              <a:t>. </a:t>
            </a:r>
            <a:r>
              <a:rPr lang="uk-UA" sz="2000" dirty="0" err="1" smtClean="0"/>
              <a:t>Соцветие</a:t>
            </a:r>
            <a:r>
              <a:rPr lang="uk-UA" sz="2000" dirty="0" smtClean="0"/>
              <a:t> </a:t>
            </a:r>
            <a:r>
              <a:rPr lang="uk-UA" sz="2000" dirty="0" err="1" smtClean="0"/>
              <a:t>щитковидное</a:t>
            </a:r>
            <a:r>
              <a:rPr lang="uk-UA" sz="2000" dirty="0" smtClean="0"/>
              <a:t>, с 4-15 </a:t>
            </a:r>
            <a:r>
              <a:rPr lang="uk-UA" sz="2000" dirty="0" err="1" smtClean="0"/>
              <a:t>сближенными</a:t>
            </a:r>
            <a:r>
              <a:rPr lang="uk-UA" sz="2000" dirty="0" smtClean="0"/>
              <a:t> сидячими квітками. Чашечка довжиною 17-20 мм, </a:t>
            </a:r>
            <a:r>
              <a:rPr lang="uk-UA" sz="2000" dirty="0" err="1" smtClean="0"/>
              <a:t>терптову</a:t>
            </a:r>
            <a:r>
              <a:rPr lang="uk-UA" sz="2000" dirty="0" smtClean="0"/>
              <a:t>, </a:t>
            </a:r>
            <a:r>
              <a:rPr lang="uk-UA" sz="2000" dirty="0" err="1" smtClean="0"/>
              <a:t>длиннотрубчата</a:t>
            </a:r>
            <a:r>
              <a:rPr lang="uk-UA" sz="2000" dirty="0" smtClean="0"/>
              <a:t>, з 4-5 зубцями. </a:t>
            </a:r>
            <a:r>
              <a:rPr lang="uk-UA" sz="2000" dirty="0" err="1" smtClean="0"/>
              <a:t>Прицветники</a:t>
            </a:r>
            <a:r>
              <a:rPr lang="uk-UA" sz="2000" dirty="0" smtClean="0"/>
              <a:t> </a:t>
            </a:r>
            <a:r>
              <a:rPr lang="uk-UA" sz="2000" dirty="0" err="1" smtClean="0"/>
              <a:t>широкояйцевидные</a:t>
            </a:r>
            <a:r>
              <a:rPr lang="uk-UA" sz="2000" dirty="0" smtClean="0"/>
              <a:t>, по краю </a:t>
            </a:r>
            <a:r>
              <a:rPr lang="uk-UA" sz="2000" dirty="0" err="1" smtClean="0"/>
              <a:t>курчавоволосистые</a:t>
            </a:r>
            <a:r>
              <a:rPr lang="uk-UA" sz="2000" dirty="0" smtClean="0"/>
              <a:t>, розташовані по краям чашечки, часто зібрані при підставі в 2 сусідніх квітах. </a:t>
            </a:r>
            <a:r>
              <a:rPr lang="uk-UA" sz="2000" dirty="0" err="1" smtClean="0"/>
              <a:t>Прицветнички</a:t>
            </a:r>
            <a:r>
              <a:rPr lang="uk-UA" sz="2000" dirty="0" smtClean="0"/>
              <a:t> лінійні. </a:t>
            </a:r>
            <a:r>
              <a:rPr lang="uk-UA" sz="2000" dirty="0" err="1" smtClean="0"/>
              <a:t>Венчик</a:t>
            </a:r>
            <a:r>
              <a:rPr lang="uk-UA" sz="2000" dirty="0" smtClean="0"/>
              <a:t> трубчатий, </a:t>
            </a:r>
            <a:r>
              <a:rPr lang="uk-UA" sz="2000" dirty="0" err="1" smtClean="0"/>
              <a:t>тёмоно-фіолетовий</a:t>
            </a:r>
            <a:r>
              <a:rPr lang="uk-UA" sz="2000" dirty="0" smtClean="0"/>
              <a:t> колір, довжиною 20-30 мм. Верхня губа цільна, </a:t>
            </a:r>
            <a:r>
              <a:rPr lang="uk-UA" sz="2000" dirty="0" err="1" smtClean="0"/>
              <a:t>шлемообразная</a:t>
            </a:r>
            <a:r>
              <a:rPr lang="uk-UA" sz="2000" dirty="0" smtClean="0"/>
              <a:t>; нижня губа </a:t>
            </a:r>
            <a:r>
              <a:rPr lang="uk-UA" sz="2000" dirty="0" err="1" smtClean="0"/>
              <a:t>рассечённая</a:t>
            </a:r>
            <a:r>
              <a:rPr lang="uk-UA" sz="2000" dirty="0" smtClean="0"/>
              <a:t> на три долі . </a:t>
            </a:r>
            <a:r>
              <a:rPr lang="uk-UA" sz="2000" dirty="0" err="1" smtClean="0"/>
              <a:t>Гинецей</a:t>
            </a:r>
            <a:r>
              <a:rPr lang="uk-UA" sz="2000" dirty="0" smtClean="0"/>
              <a:t> </a:t>
            </a:r>
            <a:r>
              <a:rPr lang="uk-UA" sz="2000" dirty="0" err="1" smtClean="0"/>
              <a:t>состоит</a:t>
            </a:r>
            <a:r>
              <a:rPr lang="uk-UA" sz="2000" dirty="0" smtClean="0"/>
              <a:t> </a:t>
            </a:r>
            <a:r>
              <a:rPr lang="uk-UA" sz="2000" dirty="0" err="1" smtClean="0"/>
              <a:t>из</a:t>
            </a:r>
            <a:r>
              <a:rPr lang="uk-UA" sz="2000" dirty="0" smtClean="0"/>
              <a:t> 2 </a:t>
            </a:r>
            <a:r>
              <a:rPr lang="uk-UA" sz="2000" dirty="0" err="1" smtClean="0"/>
              <a:t>или</a:t>
            </a:r>
            <a:r>
              <a:rPr lang="uk-UA" sz="2000" dirty="0" smtClean="0"/>
              <a:t> 3 </a:t>
            </a:r>
            <a:r>
              <a:rPr lang="uk-UA" sz="2000" dirty="0" err="1" smtClean="0"/>
              <a:t>плодолистиков</a:t>
            </a:r>
            <a:r>
              <a:rPr lang="uk-UA" sz="2000" dirty="0" smtClean="0"/>
              <a:t> . </a:t>
            </a:r>
            <a:r>
              <a:rPr lang="uk-UA" sz="2000" dirty="0" err="1" smtClean="0"/>
              <a:t>Цветёт</a:t>
            </a:r>
            <a:r>
              <a:rPr lang="uk-UA" sz="2000" dirty="0" smtClean="0"/>
              <a:t> в </a:t>
            </a:r>
            <a:r>
              <a:rPr lang="uk-UA" sz="2000" dirty="0" err="1" smtClean="0"/>
              <a:t>июне</a:t>
            </a:r>
            <a:r>
              <a:rPr lang="uk-UA" sz="2000" dirty="0" smtClean="0"/>
              <a:t> - </a:t>
            </a:r>
            <a:r>
              <a:rPr lang="uk-UA" sz="2000" dirty="0" err="1" smtClean="0"/>
              <a:t>июле</a:t>
            </a:r>
            <a:r>
              <a:rPr lang="uk-UA" sz="2000" dirty="0" smtClean="0"/>
              <a:t>, </a:t>
            </a:r>
            <a:r>
              <a:rPr lang="uk-UA" sz="2000" dirty="0" err="1" smtClean="0"/>
              <a:t>плодоносит</a:t>
            </a:r>
            <a:r>
              <a:rPr lang="uk-UA" sz="2000" dirty="0" smtClean="0"/>
              <a:t> в липні – серпні.</a:t>
            </a:r>
            <a:r>
              <a:rPr lang="ru-RU" sz="2000" dirty="0" smtClean="0"/>
              <a:t/>
            </a:r>
            <a:br>
              <a:rPr lang="ru-RU" sz="2000" dirty="0" smtClean="0"/>
            </a:br>
            <a:r>
              <a:rPr lang="ru-RU" sz="2000" dirty="0" err="1" smtClean="0"/>
              <a:t>Екзоохоор</a:t>
            </a:r>
            <a:r>
              <a:rPr lang="ru-RU" sz="2000" dirty="0" smtClean="0"/>
              <a:t>. Плод - </a:t>
            </a:r>
            <a:r>
              <a:rPr lang="ru-RU" sz="2000" dirty="0" err="1" smtClean="0"/>
              <a:t>нескрівающаяся</a:t>
            </a:r>
            <a:r>
              <a:rPr lang="ru-RU" sz="2000" dirty="0" smtClean="0"/>
              <a:t> коробочка </a:t>
            </a:r>
            <a:r>
              <a:rPr lang="ru-RU" sz="2000" dirty="0" err="1" smtClean="0"/>
              <a:t>еліптичної</a:t>
            </a:r>
            <a:r>
              <a:rPr lang="ru-RU" sz="2000" dirty="0" smtClean="0"/>
              <a:t> </a:t>
            </a:r>
            <a:r>
              <a:rPr lang="ru-RU" sz="2000" dirty="0" err="1" smtClean="0"/>
              <a:t>форми</a:t>
            </a:r>
            <a:r>
              <a:rPr lang="ru-RU" sz="2000" dirty="0" smtClean="0"/>
              <a:t>, яка </a:t>
            </a:r>
            <a:r>
              <a:rPr lang="ru-RU" sz="2000" dirty="0" err="1" smtClean="0"/>
              <a:t>ослизує</a:t>
            </a:r>
            <a:r>
              <a:rPr lang="ru-RU" sz="2000" dirty="0" smtClean="0"/>
              <a:t>, </a:t>
            </a:r>
            <a:r>
              <a:rPr lang="ru-RU" sz="2000" dirty="0" err="1" smtClean="0"/>
              <a:t>поступово</a:t>
            </a:r>
            <a:r>
              <a:rPr lang="ru-RU" sz="2000" dirty="0" smtClean="0"/>
              <a:t> </a:t>
            </a:r>
            <a:r>
              <a:rPr lang="ru-RU" sz="2000" dirty="0" err="1" smtClean="0"/>
              <a:t>руйнується</a:t>
            </a:r>
            <a:r>
              <a:rPr lang="ru-RU" sz="2000" dirty="0" smtClean="0"/>
              <a:t>. Семена округлые, </a:t>
            </a:r>
            <a:r>
              <a:rPr lang="ru-RU" sz="2000" dirty="0" err="1" smtClean="0"/>
              <a:t>оборотнеяцевидные</a:t>
            </a:r>
            <a:r>
              <a:rPr lang="ru-RU" sz="2000" dirty="0" smtClean="0"/>
              <a:t>, чёрные, со слабим блеском. </a:t>
            </a:r>
            <a:br>
              <a:rPr lang="ru-RU" sz="2000" dirty="0" smtClean="0"/>
            </a:b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Екологія</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та </a:t>
            </a: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розповсюдження</a:t>
            </a:r>
            <a:r>
              <a:rPr lang="ru-RU" sz="2000" dirty="0" smtClean="0"/>
              <a:t>.</a:t>
            </a:r>
            <a:br>
              <a:rPr lang="ru-RU" sz="2000" dirty="0" smtClean="0"/>
            </a:br>
            <a:r>
              <a:rPr lang="uk-UA" sz="2000" dirty="0" err="1" smtClean="0"/>
              <a:t>Обитает</a:t>
            </a:r>
            <a:r>
              <a:rPr lang="uk-UA" sz="2000" dirty="0" smtClean="0"/>
              <a:t> в гірничо-лісовому та високогірному поясах в </a:t>
            </a:r>
            <a:r>
              <a:rPr lang="uk-UA" sz="2000" dirty="0" err="1" smtClean="0"/>
              <a:t>поймах</a:t>
            </a:r>
            <a:r>
              <a:rPr lang="uk-UA" sz="2000" dirty="0" smtClean="0"/>
              <a:t> річок, зарослих </a:t>
            </a:r>
            <a:r>
              <a:rPr lang="uk-UA" sz="2000" dirty="0" err="1" smtClean="0"/>
              <a:t>кустарників</a:t>
            </a:r>
            <a:r>
              <a:rPr lang="uk-UA" sz="2000" dirty="0" smtClean="0"/>
              <a:t>, </a:t>
            </a:r>
            <a:r>
              <a:rPr lang="uk-UA" sz="2000" dirty="0" err="1" smtClean="0"/>
              <a:t>приречних</a:t>
            </a:r>
            <a:r>
              <a:rPr lang="uk-UA" sz="2000" dirty="0" smtClean="0"/>
              <a:t> живих і лісово-соснових лісів [4], зустрічаючись одиничними екземплярами. В Росії зустрічається в республіках Тува і </a:t>
            </a:r>
            <a:r>
              <a:rPr lang="uk-UA" sz="2000" dirty="0" err="1" smtClean="0"/>
              <a:t>Бурятия</a:t>
            </a:r>
            <a:r>
              <a:rPr lang="uk-UA" sz="2000" dirty="0" smtClean="0"/>
              <a:t>. За межами Росії мешкає в Північній Китаї.</a:t>
            </a:r>
            <a:endParaRPr lang="ru-RU" sz="20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86808" cy="6429420"/>
          </a:xfrm>
        </p:spPr>
        <p:txBody>
          <a:bodyPr/>
          <a:lstStyle/>
          <a:p>
            <a:r>
              <a:rPr lang="uk-UA"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Охранный</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статус: </a:t>
            </a:r>
            <a:r>
              <a:rPr lang="uk-UA" sz="2400" dirty="0" smtClean="0"/>
              <a:t>Занесена в Красну книгу Росії і регіональні Красні книги Туви і Буряті [7]. Фактори вимирання є повна залежність рослин-господарів, розлив і зміна русла річок, лісові пожежі та випас тварин, вирубка лісу.</a:t>
            </a:r>
            <a:br>
              <a:rPr lang="uk-UA" sz="2400" dirty="0" smtClean="0"/>
            </a:b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800px-Palmengarten_fg17.jpg"/>
          <p:cNvPicPr>
            <a:picLocks noChangeAspect="1"/>
          </p:cNvPicPr>
          <p:nvPr/>
        </p:nvPicPr>
        <p:blipFill>
          <a:blip r:embed="rId2"/>
          <a:stretch>
            <a:fillRect/>
          </a:stretch>
        </p:blipFill>
        <p:spPr>
          <a:xfrm>
            <a:off x="571472" y="2251699"/>
            <a:ext cx="8429684" cy="4320573"/>
          </a:xfrm>
          <a:prstGeom prst="rect">
            <a:avLst/>
          </a:prstGeom>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215370" cy="6357982"/>
          </a:xfrm>
        </p:spPr>
        <p:txBody>
          <a:bodyPr/>
          <a:lstStyle/>
          <a:p>
            <a:r>
              <a:rPr lang="uk-UA"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Марьянник</a:t>
            </a:r>
            <a:r>
              <a:rPr lang="uk-UA" sz="2000" dirty="0" smtClean="0"/>
              <a:t> (лат. </a:t>
            </a:r>
            <a:r>
              <a:rPr lang="uk-UA" sz="2000" dirty="0" err="1" smtClean="0"/>
              <a:t>Melampýrum</a:t>
            </a:r>
            <a:r>
              <a:rPr lang="uk-UA" sz="2000" dirty="0" smtClean="0"/>
              <a:t>) - </a:t>
            </a:r>
            <a:r>
              <a:rPr lang="uk-UA" sz="2000" dirty="0" err="1" smtClean="0"/>
              <a:t>род</a:t>
            </a:r>
            <a:r>
              <a:rPr lang="uk-UA" sz="2000" dirty="0" smtClean="0"/>
              <a:t> однорічних </a:t>
            </a:r>
            <a:r>
              <a:rPr lang="uk-UA" sz="2000" dirty="0" err="1" smtClean="0"/>
              <a:t>полупаразитних</a:t>
            </a:r>
            <a:r>
              <a:rPr lang="uk-UA" sz="2000" dirty="0" smtClean="0"/>
              <a:t> рослин сімейства </a:t>
            </a:r>
            <a:r>
              <a:rPr lang="uk-UA" sz="2000" dirty="0" err="1" smtClean="0"/>
              <a:t>Заразиховые</a:t>
            </a:r>
            <a:r>
              <a:rPr lang="uk-UA" sz="2000" dirty="0" smtClean="0"/>
              <a:t> (</a:t>
            </a:r>
            <a:r>
              <a:rPr lang="uk-UA" sz="2000" dirty="0" err="1" smtClean="0"/>
              <a:t>Orobanchaceae</a:t>
            </a:r>
            <a:r>
              <a:rPr lang="uk-UA" sz="2000" dirty="0" smtClean="0"/>
              <a:t>).</a:t>
            </a:r>
            <a:r>
              <a:rPr lang="ru-RU" sz="2000" dirty="0" smtClean="0"/>
              <a:t/>
            </a:r>
            <a:br>
              <a:rPr lang="ru-RU" sz="2000" dirty="0" smtClean="0"/>
            </a:b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Ботанічне</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опис</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uk-UA" sz="2000" dirty="0" err="1" smtClean="0"/>
              <a:t>Однолетні</a:t>
            </a:r>
            <a:r>
              <a:rPr lang="uk-UA" sz="2000" dirty="0" smtClean="0"/>
              <a:t>, </a:t>
            </a:r>
            <a:r>
              <a:rPr lang="uk-UA" sz="2000" dirty="0" err="1" smtClean="0"/>
              <a:t>полупаразитні</a:t>
            </a:r>
            <a:r>
              <a:rPr lang="uk-UA" sz="2000" dirty="0" smtClean="0"/>
              <a:t> рослини, голі або </a:t>
            </a:r>
            <a:r>
              <a:rPr lang="uk-UA" sz="2000" dirty="0" err="1" smtClean="0"/>
              <a:t>опушённые</a:t>
            </a:r>
            <a:r>
              <a:rPr lang="uk-UA" sz="2000" dirty="0" smtClean="0"/>
              <a:t>. Корни слабкі, неглибокі, але на них є кріпосні присоски, якими </a:t>
            </a:r>
            <a:r>
              <a:rPr lang="uk-UA" sz="2000" dirty="0" err="1" smtClean="0"/>
              <a:t>маріанець</a:t>
            </a:r>
            <a:r>
              <a:rPr lang="uk-UA" sz="2000" dirty="0" smtClean="0"/>
              <a:t> прикріплюється до інших рослин і </a:t>
            </a:r>
            <a:r>
              <a:rPr lang="uk-UA" sz="2000" dirty="0" err="1" smtClean="0"/>
              <a:t>виссує</a:t>
            </a:r>
            <a:r>
              <a:rPr lang="uk-UA" sz="2000" dirty="0" smtClean="0"/>
              <a:t> з них воду та натуральні речовини. </a:t>
            </a:r>
            <a:r>
              <a:rPr lang="uk-UA" sz="2000" dirty="0" err="1" smtClean="0"/>
              <a:t>Стебли</a:t>
            </a:r>
            <a:r>
              <a:rPr lang="uk-UA" sz="2000" dirty="0" smtClean="0"/>
              <a:t> прямі, більш-менш </a:t>
            </a:r>
            <a:r>
              <a:rPr lang="uk-UA" sz="2000" dirty="0" err="1" smtClean="0"/>
              <a:t>ветвістые</a:t>
            </a:r>
            <a:r>
              <a:rPr lang="uk-UA" sz="2000" dirty="0" smtClean="0"/>
              <a:t>.</a:t>
            </a:r>
            <a:r>
              <a:rPr lang="ru-RU" sz="2000" dirty="0" smtClean="0"/>
              <a:t> </a:t>
            </a:r>
            <a:br>
              <a:rPr lang="ru-RU" sz="2000" dirty="0" smtClean="0"/>
            </a:br>
            <a:r>
              <a:rPr lang="ru-RU" sz="2000" dirty="0" err="1" smtClean="0"/>
              <a:t>Листя</a:t>
            </a:r>
            <a:r>
              <a:rPr lang="ru-RU" sz="2000" dirty="0" smtClean="0"/>
              <a:t> </a:t>
            </a:r>
            <a:r>
              <a:rPr lang="ru-RU" sz="2000" dirty="0" err="1" smtClean="0"/>
              <a:t>зелене</a:t>
            </a:r>
            <a:r>
              <a:rPr lang="ru-RU" sz="2000" dirty="0" smtClean="0"/>
              <a:t>, </a:t>
            </a:r>
            <a:r>
              <a:rPr lang="ru-RU" sz="2000" dirty="0" err="1" smtClean="0"/>
              <a:t>супротивне</a:t>
            </a:r>
            <a:r>
              <a:rPr lang="ru-RU" sz="2000" dirty="0" smtClean="0"/>
              <a:t>, </a:t>
            </a:r>
            <a:r>
              <a:rPr lang="ru-RU" sz="2000" dirty="0" err="1" smtClean="0"/>
              <a:t>ланцетні</a:t>
            </a:r>
            <a:r>
              <a:rPr lang="ru-RU" sz="2000" dirty="0" smtClean="0"/>
              <a:t>, </a:t>
            </a:r>
            <a:r>
              <a:rPr lang="ru-RU" sz="2000" dirty="0" err="1" smtClean="0"/>
              <a:t>лінійні</a:t>
            </a:r>
            <a:r>
              <a:rPr lang="ru-RU" sz="2000" dirty="0" smtClean="0"/>
              <a:t> </a:t>
            </a:r>
            <a:r>
              <a:rPr lang="ru-RU" sz="2000" dirty="0" err="1" smtClean="0"/>
              <a:t>або</a:t>
            </a:r>
            <a:r>
              <a:rPr lang="ru-RU" sz="2000" dirty="0" smtClean="0"/>
              <a:t> </a:t>
            </a:r>
            <a:r>
              <a:rPr lang="ru-RU" sz="2000" dirty="0" err="1" smtClean="0"/>
              <a:t>яєчні</a:t>
            </a:r>
            <a:r>
              <a:rPr lang="ru-RU" sz="2000" dirty="0" smtClean="0"/>
              <a:t>, </a:t>
            </a:r>
            <a:r>
              <a:rPr lang="ru-RU" sz="2000" dirty="0" err="1" smtClean="0"/>
              <a:t>більша</a:t>
            </a:r>
            <a:r>
              <a:rPr lang="ru-RU" sz="2000" dirty="0" smtClean="0"/>
              <a:t> </a:t>
            </a:r>
            <a:r>
              <a:rPr lang="ru-RU" sz="2000" dirty="0" err="1" smtClean="0"/>
              <a:t>частина</a:t>
            </a:r>
            <a:r>
              <a:rPr lang="ru-RU" sz="2000" dirty="0" smtClean="0"/>
              <a:t> </a:t>
            </a:r>
            <a:r>
              <a:rPr lang="ru-RU" sz="2000" dirty="0" err="1" smtClean="0"/>
              <a:t>остроконечні</a:t>
            </a:r>
            <a:r>
              <a:rPr lang="ru-RU" sz="2000" dirty="0" smtClean="0"/>
              <a:t>, </a:t>
            </a:r>
            <a:r>
              <a:rPr lang="ru-RU" sz="2000" dirty="0" err="1" smtClean="0"/>
              <a:t>цільнокрайні</a:t>
            </a:r>
            <a:r>
              <a:rPr lang="ru-RU" sz="2000" dirty="0" smtClean="0"/>
              <a:t> </a:t>
            </a:r>
            <a:r>
              <a:rPr lang="ru-RU" sz="2000" dirty="0" err="1" smtClean="0"/>
              <a:t>або</a:t>
            </a:r>
            <a:r>
              <a:rPr lang="ru-RU" sz="2000" dirty="0" smtClean="0"/>
              <a:t> </a:t>
            </a:r>
            <a:r>
              <a:rPr lang="ru-RU" sz="2000" dirty="0" err="1" smtClean="0"/>
              <a:t>верхні</a:t>
            </a:r>
            <a:r>
              <a:rPr lang="ru-RU" sz="2000" dirty="0" smtClean="0"/>
              <a:t> за </a:t>
            </a:r>
            <a:r>
              <a:rPr lang="ru-RU" sz="2000" dirty="0" err="1" smtClean="0"/>
              <a:t>основи</a:t>
            </a:r>
            <a:r>
              <a:rPr lang="ru-RU" sz="2000" dirty="0" smtClean="0"/>
              <a:t> </a:t>
            </a:r>
            <a:r>
              <a:rPr lang="ru-RU" sz="2000" dirty="0" err="1" smtClean="0"/>
              <a:t>висічені</a:t>
            </a:r>
            <a:r>
              <a:rPr lang="ru-RU" sz="2000" dirty="0" smtClean="0"/>
              <a:t>, </a:t>
            </a:r>
            <a:r>
              <a:rPr lang="ru-RU" sz="2000" dirty="0" err="1" smtClean="0"/>
              <a:t>майже</a:t>
            </a:r>
            <a:r>
              <a:rPr lang="ru-RU" sz="2000" dirty="0" smtClean="0"/>
              <a:t> </a:t>
            </a:r>
            <a:r>
              <a:rPr lang="ru-RU" sz="2000" dirty="0" err="1" smtClean="0"/>
              <a:t>сидячі</a:t>
            </a:r>
            <a:r>
              <a:rPr lang="ru-RU" sz="2000" dirty="0" smtClean="0"/>
              <a:t> </a:t>
            </a:r>
            <a:r>
              <a:rPr lang="ru-RU" sz="2000" dirty="0" err="1" smtClean="0"/>
              <a:t>або</a:t>
            </a:r>
            <a:r>
              <a:rPr lang="ru-RU" sz="2000" dirty="0" smtClean="0"/>
              <a:t> </a:t>
            </a:r>
            <a:r>
              <a:rPr lang="ru-RU" sz="2000" dirty="0" err="1" smtClean="0"/>
              <a:t>короткі</a:t>
            </a:r>
            <a:r>
              <a:rPr lang="ru-RU" sz="2000" dirty="0" smtClean="0"/>
              <a:t>, 1-2 мм </a:t>
            </a:r>
            <a:r>
              <a:rPr lang="ru-RU" sz="2000" dirty="0" err="1" smtClean="0"/>
              <a:t>довжина</a:t>
            </a:r>
            <a:r>
              <a:rPr lang="ru-RU" sz="2000" dirty="0" smtClean="0"/>
              <a:t> </a:t>
            </a:r>
            <a:r>
              <a:rPr lang="ru-RU" sz="2000" dirty="0" err="1" smtClean="0"/>
              <a:t>черешків</a:t>
            </a:r>
            <a:r>
              <a:rPr lang="ru-RU" sz="2000" dirty="0" smtClean="0"/>
              <a:t>. Цветки </a:t>
            </a:r>
            <a:r>
              <a:rPr lang="ru-RU" sz="2000" dirty="0" err="1" smtClean="0"/>
              <a:t>більш-менш</a:t>
            </a:r>
            <a:r>
              <a:rPr lang="ru-RU" sz="2000" dirty="0" smtClean="0"/>
              <a:t> </a:t>
            </a:r>
            <a:r>
              <a:rPr lang="ru-RU" sz="2000" dirty="0" err="1" smtClean="0"/>
              <a:t>крупні</a:t>
            </a:r>
            <a:r>
              <a:rPr lang="ru-RU" sz="2000" dirty="0" smtClean="0"/>
              <a:t>, </a:t>
            </a:r>
            <a:r>
              <a:rPr lang="ru-RU" sz="2000" dirty="0" err="1" smtClean="0"/>
              <a:t>сидячі</a:t>
            </a:r>
            <a:r>
              <a:rPr lang="ru-RU" sz="2000" dirty="0" smtClean="0"/>
              <a:t> </a:t>
            </a:r>
            <a:r>
              <a:rPr lang="ru-RU" sz="2000" dirty="0" err="1" smtClean="0"/>
              <a:t>або</a:t>
            </a:r>
            <a:r>
              <a:rPr lang="ru-RU" sz="2000" dirty="0" smtClean="0"/>
              <a:t> на </a:t>
            </a:r>
            <a:r>
              <a:rPr lang="ru-RU" sz="2000" dirty="0" err="1" smtClean="0"/>
              <a:t>голих</a:t>
            </a:r>
            <a:r>
              <a:rPr lang="ru-RU" sz="2000" dirty="0" smtClean="0"/>
              <a:t> </a:t>
            </a:r>
            <a:r>
              <a:rPr lang="ru-RU" sz="2000" dirty="0" err="1" smtClean="0"/>
              <a:t>або</a:t>
            </a:r>
            <a:r>
              <a:rPr lang="ru-RU" sz="2000" dirty="0" smtClean="0"/>
              <a:t> </a:t>
            </a:r>
            <a:r>
              <a:rPr lang="ru-RU" sz="2000" dirty="0" err="1" smtClean="0"/>
              <a:t>опушуваних</a:t>
            </a:r>
            <a:r>
              <a:rPr lang="ru-RU" sz="2000" dirty="0" smtClean="0"/>
              <a:t> </a:t>
            </a:r>
            <a:r>
              <a:rPr lang="ru-RU" sz="2000" dirty="0" err="1" smtClean="0"/>
              <a:t>квіткових</a:t>
            </a:r>
            <a:r>
              <a:rPr lang="ru-RU" sz="2000" dirty="0" smtClean="0"/>
              <a:t> ногах у пазухах великих </a:t>
            </a:r>
            <a:r>
              <a:rPr lang="ru-RU" sz="2000" dirty="0" err="1" smtClean="0"/>
              <a:t>прицветніків</a:t>
            </a:r>
            <a:r>
              <a:rPr lang="ru-RU" sz="2000" dirty="0" smtClean="0"/>
              <a:t>, </a:t>
            </a:r>
            <a:r>
              <a:rPr lang="ru-RU" sz="2000" dirty="0" err="1" smtClean="0"/>
              <a:t>зібрані</a:t>
            </a:r>
            <a:r>
              <a:rPr lang="ru-RU" sz="2000" dirty="0" smtClean="0"/>
              <a:t> </a:t>
            </a:r>
            <a:r>
              <a:rPr lang="ru-RU" sz="2000" dirty="0" err="1" smtClean="0"/>
              <a:t>вгорі</a:t>
            </a:r>
            <a:r>
              <a:rPr lang="ru-RU" sz="2000" dirty="0" smtClean="0"/>
              <a:t> стебла та </a:t>
            </a:r>
            <a:r>
              <a:rPr lang="ru-RU" sz="2000" dirty="0" err="1" smtClean="0"/>
              <a:t>його</a:t>
            </a:r>
            <a:r>
              <a:rPr lang="ru-RU" sz="2000" dirty="0" smtClean="0"/>
              <a:t> ветви в </a:t>
            </a:r>
            <a:r>
              <a:rPr lang="ru-RU" sz="2000" dirty="0" err="1" smtClean="0"/>
              <a:t>колосовидні</a:t>
            </a:r>
            <a:r>
              <a:rPr lang="ru-RU" sz="2000" dirty="0" smtClean="0"/>
              <a:t> </a:t>
            </a:r>
            <a:r>
              <a:rPr lang="ru-RU" sz="2000" dirty="0" err="1" smtClean="0"/>
              <a:t>або</a:t>
            </a:r>
            <a:r>
              <a:rPr lang="ru-RU" sz="2000" dirty="0" smtClean="0"/>
              <a:t> кистевидные соцветия.</a:t>
            </a:r>
            <a:br>
              <a:rPr lang="ru-RU" sz="2000" dirty="0" smtClean="0"/>
            </a:b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000" dirty="0" err="1" smtClean="0"/>
              <a:t>Прицветні</a:t>
            </a:r>
            <a:r>
              <a:rPr lang="uk-UA" sz="2000" dirty="0" smtClean="0"/>
              <a:t> яйцевидно-або лінійно-ланцетні, більша частина по боках </a:t>
            </a:r>
            <a:r>
              <a:rPr lang="uk-UA" sz="2000" dirty="0" err="1" smtClean="0"/>
              <a:t>вирізанно-зубчаті</a:t>
            </a:r>
            <a:r>
              <a:rPr lang="uk-UA" sz="2000" dirty="0" smtClean="0"/>
              <a:t> або </a:t>
            </a:r>
            <a:r>
              <a:rPr lang="uk-UA" sz="2000" dirty="0" err="1" smtClean="0"/>
              <a:t>щето-зубчаті</a:t>
            </a:r>
            <a:r>
              <a:rPr lang="uk-UA" sz="2000" dirty="0" smtClean="0"/>
              <a:t>, </a:t>
            </a:r>
            <a:r>
              <a:rPr lang="uk-UA" sz="2000" dirty="0" err="1" smtClean="0"/>
              <a:t>рідкісно</a:t>
            </a:r>
            <a:r>
              <a:rPr lang="uk-UA" sz="2000" dirty="0" smtClean="0"/>
              <a:t> </a:t>
            </a:r>
            <a:r>
              <a:rPr lang="uk-UA" sz="2000" dirty="0" err="1" smtClean="0"/>
              <a:t>цільнокрайні</a:t>
            </a:r>
            <a:r>
              <a:rPr lang="uk-UA" sz="2000" dirty="0" smtClean="0"/>
              <a:t>. Чашечка </a:t>
            </a:r>
            <a:r>
              <a:rPr lang="uk-UA" sz="2000" dirty="0" err="1" smtClean="0"/>
              <a:t>трубчато-колокольчатая</a:t>
            </a:r>
            <a:r>
              <a:rPr lang="uk-UA" sz="2000" dirty="0" smtClean="0"/>
              <a:t>, </a:t>
            </a:r>
            <a:r>
              <a:rPr lang="uk-UA" sz="2000" dirty="0" err="1" smtClean="0"/>
              <a:t>чотиризубчатая</a:t>
            </a:r>
            <a:r>
              <a:rPr lang="uk-UA" sz="2000" dirty="0" smtClean="0"/>
              <a:t>, </a:t>
            </a:r>
            <a:r>
              <a:rPr lang="uk-UA" sz="2000" dirty="0" err="1" smtClean="0"/>
              <a:t>голая</a:t>
            </a:r>
            <a:r>
              <a:rPr lang="uk-UA" sz="2000" dirty="0" smtClean="0"/>
              <a:t> або </a:t>
            </a:r>
            <a:r>
              <a:rPr lang="uk-UA" sz="2000" dirty="0" err="1" smtClean="0"/>
              <a:t>опущенна</a:t>
            </a:r>
            <a:r>
              <a:rPr lang="uk-UA" sz="2000" dirty="0" smtClean="0"/>
              <a:t>, верхні зуби іноді крупніше, всі гострі, рідкі </a:t>
            </a:r>
            <a:r>
              <a:rPr lang="uk-UA" sz="2000" dirty="0" err="1" smtClean="0"/>
              <a:t>тупые</a:t>
            </a:r>
            <a:r>
              <a:rPr lang="uk-UA" sz="2000" dirty="0" smtClean="0"/>
              <a:t>. </a:t>
            </a:r>
            <a:r>
              <a:rPr lang="uk-UA" sz="2000" dirty="0" err="1" smtClean="0"/>
              <a:t>Венчик</a:t>
            </a:r>
            <a:r>
              <a:rPr lang="uk-UA" sz="2000" dirty="0" smtClean="0"/>
              <a:t> </a:t>
            </a:r>
            <a:r>
              <a:rPr lang="uk-UA" sz="2000" dirty="0" err="1" smtClean="0"/>
              <a:t>двугубий</a:t>
            </a:r>
            <a:r>
              <a:rPr lang="uk-UA" sz="2000" dirty="0" smtClean="0"/>
              <a:t>, голий або більша частина коротко </a:t>
            </a:r>
            <a:r>
              <a:rPr lang="uk-UA" sz="2000" dirty="0" err="1" smtClean="0"/>
              <a:t>опущенний</a:t>
            </a:r>
            <a:r>
              <a:rPr lang="uk-UA" sz="2000" dirty="0" smtClean="0"/>
              <a:t>, з циліндричною, тонкою, вгору поступово розширюється, виставляється, в основу трохи розширеною трубкою;</a:t>
            </a:r>
            <a:endParaRPr lang="ru-RU" sz="2000" dirty="0"/>
          </a:p>
        </p:txBody>
      </p:sp>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358246" cy="6643710"/>
          </a:xfrm>
        </p:spPr>
        <p:txBody>
          <a:bodyPr/>
          <a:lstStyle/>
          <a:p>
            <a:r>
              <a:rPr lang="uk-UA" sz="1800" dirty="0" err="1" smtClean="0"/>
              <a:t>верхняя</a:t>
            </a:r>
            <a:r>
              <a:rPr lang="uk-UA" sz="1800" dirty="0" smtClean="0"/>
              <a:t> губа </a:t>
            </a:r>
            <a:r>
              <a:rPr lang="uk-UA" sz="1800" dirty="0" err="1" smtClean="0"/>
              <a:t>шлемоведная</a:t>
            </a:r>
            <a:r>
              <a:rPr lang="uk-UA" sz="1800" dirty="0" smtClean="0"/>
              <a:t>, </a:t>
            </a:r>
            <a:r>
              <a:rPr lang="uk-UA" sz="1800" dirty="0" err="1" smtClean="0"/>
              <a:t>сжатая</a:t>
            </a:r>
            <a:r>
              <a:rPr lang="uk-UA" sz="1800" dirty="0" smtClean="0"/>
              <a:t> с </a:t>
            </a:r>
            <a:r>
              <a:rPr lang="uk-UA" sz="1800" dirty="0" err="1" smtClean="0"/>
              <a:t>боков</a:t>
            </a:r>
            <a:r>
              <a:rPr lang="uk-UA" sz="1800" dirty="0" smtClean="0"/>
              <a:t>, с </a:t>
            </a:r>
            <a:r>
              <a:rPr lang="uk-UA" sz="1800" dirty="0" err="1" smtClean="0"/>
              <a:t>узкими</a:t>
            </a:r>
            <a:r>
              <a:rPr lang="uk-UA" sz="1800" dirty="0" smtClean="0"/>
              <a:t>, </a:t>
            </a:r>
            <a:r>
              <a:rPr lang="uk-UA" sz="1800" dirty="0" err="1" smtClean="0"/>
              <a:t>отвороченными</a:t>
            </a:r>
            <a:r>
              <a:rPr lang="uk-UA" sz="1800" dirty="0" smtClean="0"/>
              <a:t> </a:t>
            </a:r>
            <a:r>
              <a:rPr lang="uk-UA" sz="1800" dirty="0" err="1" smtClean="0"/>
              <a:t>наружу</a:t>
            </a:r>
            <a:r>
              <a:rPr lang="uk-UA" sz="1800" dirty="0" smtClean="0"/>
              <a:t> краями; нижня губа трохи перевищує верхню, </a:t>
            </a:r>
            <a:r>
              <a:rPr lang="uk-UA" sz="1800" dirty="0" err="1" smtClean="0"/>
              <a:t>відтопірену</a:t>
            </a:r>
            <a:r>
              <a:rPr lang="uk-UA" sz="1800" dirty="0" smtClean="0"/>
              <a:t>, в підставі з двома бугорками (</a:t>
            </a:r>
            <a:r>
              <a:rPr lang="uk-UA" sz="1800" dirty="0" err="1" smtClean="0"/>
              <a:t>випуклинами</a:t>
            </a:r>
            <a:r>
              <a:rPr lang="uk-UA" sz="1800" dirty="0" smtClean="0"/>
              <a:t>) і трьома короткими, рівними </a:t>
            </a:r>
            <a:r>
              <a:rPr lang="uk-UA" sz="1800" dirty="0" err="1" smtClean="0"/>
              <a:t>лопастями</a:t>
            </a:r>
            <a:r>
              <a:rPr lang="uk-UA" sz="1800" dirty="0" smtClean="0"/>
              <a:t> нагорі. </a:t>
            </a:r>
            <a:r>
              <a:rPr lang="uk-UA" sz="1800" dirty="0" err="1" smtClean="0"/>
              <a:t>Тычинок</a:t>
            </a:r>
            <a:r>
              <a:rPr lang="uk-UA" sz="1800" dirty="0" smtClean="0"/>
              <a:t> </a:t>
            </a:r>
            <a:r>
              <a:rPr lang="uk-UA" sz="1800" dirty="0" err="1" smtClean="0"/>
              <a:t>четыре</a:t>
            </a:r>
            <a:r>
              <a:rPr lang="uk-UA" sz="1800" dirty="0" smtClean="0"/>
              <a:t>, </a:t>
            </a:r>
            <a:r>
              <a:rPr lang="uk-UA" sz="1800" dirty="0" err="1" smtClean="0"/>
              <a:t>из</a:t>
            </a:r>
            <a:r>
              <a:rPr lang="uk-UA" sz="1800" dirty="0" smtClean="0"/>
              <a:t> них </a:t>
            </a:r>
            <a:r>
              <a:rPr lang="uk-UA" sz="1800" dirty="0" err="1" smtClean="0"/>
              <a:t>две</a:t>
            </a:r>
            <a:r>
              <a:rPr lang="uk-UA" sz="1800" dirty="0" smtClean="0"/>
              <a:t> </a:t>
            </a:r>
            <a:r>
              <a:rPr lang="uk-UA" sz="1800" dirty="0" err="1" smtClean="0"/>
              <a:t>более</a:t>
            </a:r>
            <a:r>
              <a:rPr lang="uk-UA" sz="1800" dirty="0" smtClean="0"/>
              <a:t> </a:t>
            </a:r>
            <a:r>
              <a:rPr lang="uk-UA" sz="1800" dirty="0" err="1" smtClean="0"/>
              <a:t>длинные</a:t>
            </a:r>
            <a:r>
              <a:rPr lang="uk-UA" sz="1800" dirty="0" smtClean="0"/>
              <a:t>, </a:t>
            </a:r>
            <a:r>
              <a:rPr lang="uk-UA" sz="1800" dirty="0" err="1" smtClean="0"/>
              <a:t>прикрепленные</a:t>
            </a:r>
            <a:r>
              <a:rPr lang="uk-UA" sz="1800" dirty="0" smtClean="0"/>
              <a:t> в верхній частині трубки; </a:t>
            </a:r>
            <a:r>
              <a:rPr lang="uk-UA" sz="1800" dirty="0" err="1" smtClean="0"/>
              <a:t>пыльники</a:t>
            </a:r>
            <a:r>
              <a:rPr lang="uk-UA" sz="1800" dirty="0" smtClean="0"/>
              <a:t> </a:t>
            </a:r>
            <a:r>
              <a:rPr lang="uk-UA" sz="1800" dirty="0" err="1" smtClean="0"/>
              <a:t>сближенные</a:t>
            </a:r>
            <a:r>
              <a:rPr lang="uk-UA" sz="1800" dirty="0" smtClean="0"/>
              <a:t>, майже вертикальні, </a:t>
            </a:r>
            <a:r>
              <a:rPr lang="uk-UA" sz="1800" dirty="0" err="1" smtClean="0"/>
              <a:t>двогнёздные</a:t>
            </a:r>
            <a:r>
              <a:rPr lang="uk-UA" sz="1800" dirty="0" smtClean="0"/>
              <a:t>, гніздо при підставі з </a:t>
            </a:r>
            <a:r>
              <a:rPr lang="uk-UA" sz="1800" dirty="0" err="1" smtClean="0"/>
              <a:t>остроконечными</a:t>
            </a:r>
            <a:r>
              <a:rPr lang="uk-UA" sz="1800" dirty="0" smtClean="0"/>
              <a:t> придатками, по верхній краю довгі </a:t>
            </a:r>
            <a:r>
              <a:rPr lang="uk-UA" sz="1800" dirty="0" err="1" smtClean="0"/>
              <a:t>бідаті</a:t>
            </a:r>
            <a:r>
              <a:rPr lang="uk-UA" sz="1800" dirty="0" smtClean="0"/>
              <a:t>. </a:t>
            </a:r>
            <a:r>
              <a:rPr lang="uk-UA" sz="1800" dirty="0" err="1" smtClean="0"/>
              <a:t>Пестик</a:t>
            </a:r>
            <a:r>
              <a:rPr lang="uk-UA" sz="1800" dirty="0" smtClean="0"/>
              <a:t> один, з </a:t>
            </a:r>
            <a:r>
              <a:rPr lang="uk-UA" sz="1800" dirty="0" err="1" smtClean="0"/>
              <a:t>двугнёздной</a:t>
            </a:r>
            <a:r>
              <a:rPr lang="uk-UA" sz="1800" dirty="0" smtClean="0"/>
              <a:t> </a:t>
            </a:r>
            <a:r>
              <a:rPr lang="uk-UA" sz="1800" dirty="0" err="1" smtClean="0"/>
              <a:t>завязью</a:t>
            </a:r>
            <a:r>
              <a:rPr lang="uk-UA" sz="1800" dirty="0" smtClean="0"/>
              <a:t> і </a:t>
            </a:r>
            <a:r>
              <a:rPr lang="uk-UA" sz="1800" dirty="0" err="1" smtClean="0"/>
              <a:t>нитевидным</a:t>
            </a:r>
            <a:r>
              <a:rPr lang="uk-UA" sz="1800" dirty="0" smtClean="0"/>
              <a:t>, </a:t>
            </a:r>
            <a:r>
              <a:rPr lang="uk-UA" sz="1800" dirty="0" err="1" smtClean="0"/>
              <a:t>длинним</a:t>
            </a:r>
            <a:r>
              <a:rPr lang="uk-UA" sz="1800" dirty="0" smtClean="0"/>
              <a:t>, </a:t>
            </a:r>
            <a:r>
              <a:rPr lang="uk-UA" sz="1800" dirty="0" err="1" smtClean="0"/>
              <a:t>загнутым</a:t>
            </a:r>
            <a:r>
              <a:rPr lang="uk-UA" sz="1800" dirty="0" smtClean="0"/>
              <a:t> наверх по </a:t>
            </a:r>
            <a:r>
              <a:rPr lang="uk-UA" sz="1800" dirty="0" err="1" smtClean="0"/>
              <a:t>столбиком</a:t>
            </a:r>
            <a:r>
              <a:rPr lang="uk-UA" sz="1800" dirty="0" smtClean="0"/>
              <a:t>, гладким </a:t>
            </a:r>
            <a:r>
              <a:rPr lang="uk-UA" sz="1800" dirty="0" err="1" smtClean="0"/>
              <a:t>или</a:t>
            </a:r>
            <a:r>
              <a:rPr lang="uk-UA" sz="1800" dirty="0" smtClean="0"/>
              <a:t> в </a:t>
            </a:r>
            <a:r>
              <a:rPr lang="uk-UA" sz="1800" dirty="0" err="1" smtClean="0"/>
              <a:t>верхней</a:t>
            </a:r>
            <a:r>
              <a:rPr lang="uk-UA" sz="1800" dirty="0" smtClean="0"/>
              <a:t> части </a:t>
            </a:r>
            <a:r>
              <a:rPr lang="uk-UA" sz="1800" dirty="0" err="1" smtClean="0"/>
              <a:t>опушённым</a:t>
            </a:r>
            <a:r>
              <a:rPr lang="uk-UA" sz="1800" dirty="0" smtClean="0"/>
              <a:t>, з </a:t>
            </a:r>
            <a:r>
              <a:rPr lang="uk-UA" sz="1800" dirty="0" err="1" smtClean="0"/>
              <a:t>головчатим</a:t>
            </a:r>
            <a:r>
              <a:rPr lang="uk-UA" sz="1800" dirty="0" smtClean="0"/>
              <a:t> рильцем.</a:t>
            </a:r>
            <a:br>
              <a:rPr lang="uk-UA" sz="1800" dirty="0" smtClean="0"/>
            </a:br>
            <a:r>
              <a:rPr lang="uk-UA" sz="1800" dirty="0" smtClean="0"/>
              <a:t>Коробочка </a:t>
            </a:r>
            <a:r>
              <a:rPr lang="uk-UA" sz="1800" dirty="0" err="1" smtClean="0"/>
              <a:t>сплюснутая</a:t>
            </a:r>
            <a:r>
              <a:rPr lang="uk-UA" sz="1800" dirty="0" smtClean="0"/>
              <a:t>, </a:t>
            </a:r>
            <a:r>
              <a:rPr lang="uk-UA" sz="1800" dirty="0" err="1" smtClean="0"/>
              <a:t>яйцевидная</a:t>
            </a:r>
            <a:r>
              <a:rPr lang="uk-UA" sz="1800" dirty="0" smtClean="0"/>
              <a:t> або </a:t>
            </a:r>
            <a:r>
              <a:rPr lang="uk-UA" sz="1800" dirty="0" err="1" smtClean="0"/>
              <a:t>полушаровидная</a:t>
            </a:r>
            <a:r>
              <a:rPr lang="uk-UA" sz="1800" dirty="0" smtClean="0"/>
              <a:t>, </a:t>
            </a:r>
            <a:r>
              <a:rPr lang="uk-UA" sz="1800" dirty="0" err="1" smtClean="0"/>
              <a:t>гладна</a:t>
            </a:r>
            <a:r>
              <a:rPr lang="uk-UA" sz="1800" dirty="0" smtClean="0"/>
              <a:t> або закрита маленькими волосками, </a:t>
            </a:r>
            <a:r>
              <a:rPr lang="uk-UA" sz="1800" dirty="0" err="1" smtClean="0"/>
              <a:t>тупая</a:t>
            </a:r>
            <a:r>
              <a:rPr lang="uk-UA" sz="1800" dirty="0" smtClean="0"/>
              <a:t> або </a:t>
            </a:r>
            <a:r>
              <a:rPr lang="uk-UA" sz="1800" dirty="0" err="1" smtClean="0"/>
              <a:t>остроконечна</a:t>
            </a:r>
            <a:r>
              <a:rPr lang="uk-UA" sz="1800" dirty="0" smtClean="0"/>
              <a:t>, </a:t>
            </a:r>
            <a:r>
              <a:rPr lang="uk-UA" sz="1800" dirty="0" err="1" smtClean="0"/>
              <a:t>двогнездная</a:t>
            </a:r>
            <a:r>
              <a:rPr lang="uk-UA" sz="1800" dirty="0" smtClean="0"/>
              <a:t>, </a:t>
            </a:r>
            <a:r>
              <a:rPr lang="uk-UA" sz="1800" dirty="0" err="1" smtClean="0"/>
              <a:t>гніздоразрывная</a:t>
            </a:r>
            <a:r>
              <a:rPr lang="uk-UA" sz="1800" dirty="0" smtClean="0"/>
              <a:t>, розкривається з однієї передньої сторони або з двох сторін, з одним або двома </a:t>
            </a:r>
            <a:r>
              <a:rPr lang="uk-UA" sz="1800" dirty="0" err="1" smtClean="0"/>
              <a:t>семенами</a:t>
            </a:r>
            <a:r>
              <a:rPr lang="uk-UA" sz="1800" dirty="0" smtClean="0"/>
              <a:t> в кожній гнізді. Семена 4 мм довжиною, 1,5-2 мм шириною, еліптичні або довгі, майже </a:t>
            </a:r>
            <a:r>
              <a:rPr lang="uk-UA" sz="1800" dirty="0" err="1" smtClean="0"/>
              <a:t>трёхгранные</a:t>
            </a:r>
            <a:r>
              <a:rPr lang="uk-UA" sz="1800" dirty="0" smtClean="0"/>
              <a:t>, </a:t>
            </a:r>
            <a:r>
              <a:rPr lang="uk-UA" sz="1800" dirty="0" err="1" smtClean="0"/>
              <a:t>гладкие</a:t>
            </a:r>
            <a:r>
              <a:rPr lang="uk-UA" sz="1800" dirty="0" smtClean="0"/>
              <a:t>, с </a:t>
            </a:r>
            <a:r>
              <a:rPr lang="uk-UA" sz="1800" dirty="0" err="1" smtClean="0"/>
              <a:t>присемянником</a:t>
            </a:r>
            <a:r>
              <a:rPr lang="uk-UA" sz="1800" dirty="0" smtClean="0"/>
              <a:t>.</a:t>
            </a:r>
            <a:br>
              <a:rPr lang="uk-UA" sz="1800" dirty="0" smtClean="0"/>
            </a:br>
            <a:r>
              <a:rPr lang="uk-UA" sz="18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a:t>
            </a: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осположення</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1800" dirty="0" smtClean="0"/>
              <a:t/>
            </a:r>
            <a:br>
              <a:rPr lang="ru-RU" sz="1800" dirty="0" smtClean="0"/>
            </a:br>
            <a:r>
              <a:rPr lang="uk-UA" sz="1800" dirty="0" err="1" smtClean="0"/>
              <a:t>Встречаються</a:t>
            </a:r>
            <a:r>
              <a:rPr lang="uk-UA" sz="1800" dirty="0" smtClean="0"/>
              <a:t> в Європі, Азії та Північній Америці. </a:t>
            </a:r>
            <a:r>
              <a:rPr lang="uk-UA" sz="1800" dirty="0" err="1" smtClean="0"/>
              <a:t>Наиболее</a:t>
            </a:r>
            <a:r>
              <a:rPr lang="uk-UA" sz="1800" dirty="0" smtClean="0"/>
              <a:t> </a:t>
            </a:r>
            <a:r>
              <a:rPr lang="uk-UA" sz="1800" dirty="0" err="1" smtClean="0"/>
              <a:t>известный</a:t>
            </a:r>
            <a:r>
              <a:rPr lang="uk-UA" sz="1800" dirty="0" smtClean="0"/>
              <a:t> на </a:t>
            </a:r>
            <a:r>
              <a:rPr lang="uk-UA" sz="1800" dirty="0" err="1" smtClean="0"/>
              <a:t>территории</a:t>
            </a:r>
            <a:r>
              <a:rPr lang="uk-UA" sz="1800" dirty="0" smtClean="0"/>
              <a:t> Росії вид - </a:t>
            </a:r>
            <a:r>
              <a:rPr lang="uk-UA" sz="1800" dirty="0" err="1" smtClean="0"/>
              <a:t>марьянник</a:t>
            </a:r>
            <a:r>
              <a:rPr lang="uk-UA" sz="1800" dirty="0" smtClean="0"/>
              <a:t> </a:t>
            </a:r>
            <a:r>
              <a:rPr lang="uk-UA" sz="1800" dirty="0" err="1" smtClean="0"/>
              <a:t>дубравний</a:t>
            </a:r>
            <a:r>
              <a:rPr lang="uk-UA" sz="1800" dirty="0" smtClean="0"/>
              <a:t> (</a:t>
            </a:r>
            <a:r>
              <a:rPr lang="uk-UA" sz="1800" dirty="0" err="1" smtClean="0"/>
              <a:t>Melampyrum</a:t>
            </a:r>
            <a:r>
              <a:rPr lang="uk-UA" sz="1800" dirty="0" smtClean="0"/>
              <a:t> </a:t>
            </a:r>
            <a:r>
              <a:rPr lang="uk-UA" sz="1800" dirty="0" err="1" smtClean="0"/>
              <a:t>nemorosum</a:t>
            </a:r>
            <a:r>
              <a:rPr lang="uk-UA" sz="1800" dirty="0" smtClean="0"/>
              <a:t>), або </a:t>
            </a:r>
            <a:r>
              <a:rPr lang="uk-UA" sz="1800" dirty="0" err="1" smtClean="0"/>
              <a:t>Иван-да-Марья</a:t>
            </a:r>
            <a:r>
              <a:rPr lang="uk-UA" sz="1800" dirty="0" smtClean="0"/>
              <a:t>.</a:t>
            </a:r>
            <a:br>
              <a:rPr lang="uk-UA" sz="1800" dirty="0" smtClean="0"/>
            </a:br>
            <a:r>
              <a:rPr lang="uk-UA" sz="1800" dirty="0" smtClean="0"/>
              <a:t>Екологія: </a:t>
            </a:r>
            <a:r>
              <a:rPr lang="ru-RU" sz="1800" dirty="0" err="1" smtClean="0"/>
              <a:t>Мар'янник</a:t>
            </a:r>
            <a:r>
              <a:rPr lang="ru-RU" sz="1800" dirty="0" smtClean="0"/>
              <a:t>, </a:t>
            </a:r>
            <a:r>
              <a:rPr lang="ru-RU" sz="1800" dirty="0" err="1" smtClean="0"/>
              <a:t>поселяючись</a:t>
            </a:r>
            <a:r>
              <a:rPr lang="ru-RU" sz="1800" dirty="0" smtClean="0"/>
              <a:t> </a:t>
            </a:r>
            <a:r>
              <a:rPr lang="ru-RU" sz="1800" dirty="0" err="1" smtClean="0"/>
              <a:t>поруч</a:t>
            </a:r>
            <a:r>
              <a:rPr lang="ru-RU" sz="1800" dirty="0" smtClean="0"/>
              <a:t> </a:t>
            </a:r>
            <a:r>
              <a:rPr lang="ru-RU" sz="1800" dirty="0" err="1" smtClean="0"/>
              <a:t>з</a:t>
            </a:r>
            <a:r>
              <a:rPr lang="ru-RU" sz="1800" dirty="0" smtClean="0"/>
              <a:t> муравейником, </a:t>
            </a:r>
            <a:r>
              <a:rPr lang="ru-RU" sz="1800" dirty="0" err="1" smtClean="0"/>
              <a:t>розсипає</a:t>
            </a:r>
            <a:r>
              <a:rPr lang="ru-RU" sz="1800" dirty="0" smtClean="0"/>
              <a:t> </a:t>
            </a:r>
            <a:r>
              <a:rPr lang="ru-RU" sz="1800" dirty="0" err="1" smtClean="0"/>
              <a:t>навколо</a:t>
            </a:r>
            <a:r>
              <a:rPr lang="ru-RU" sz="1800" dirty="0" smtClean="0"/>
              <a:t> </a:t>
            </a:r>
            <a:r>
              <a:rPr lang="ru-RU" sz="1800" dirty="0" err="1" smtClean="0"/>
              <a:t>своїх</a:t>
            </a:r>
            <a:r>
              <a:rPr lang="ru-RU" sz="1800" dirty="0" smtClean="0"/>
              <a:t> </a:t>
            </a:r>
            <a:r>
              <a:rPr lang="ru-RU" sz="1800" dirty="0" err="1" smtClean="0"/>
              <a:t>семенів</a:t>
            </a:r>
            <a:r>
              <a:rPr lang="ru-RU" sz="1800" dirty="0" smtClean="0"/>
              <a:t>, схожих на </a:t>
            </a:r>
            <a:r>
              <a:rPr lang="ru-RU" sz="1800" dirty="0" err="1" smtClean="0"/>
              <a:t>муравйовні</a:t>
            </a:r>
            <a:r>
              <a:rPr lang="ru-RU" sz="1800" dirty="0" smtClean="0"/>
              <a:t> куколки. Муравьи, </a:t>
            </a:r>
            <a:r>
              <a:rPr lang="ru-RU" sz="1800" dirty="0" err="1" smtClean="0"/>
              <a:t>приймаючи</a:t>
            </a:r>
            <a:r>
              <a:rPr lang="ru-RU" sz="1800" dirty="0" smtClean="0"/>
              <a:t> </a:t>
            </a:r>
            <a:r>
              <a:rPr lang="ru-RU" sz="1800" dirty="0" err="1" smtClean="0"/>
              <a:t>їх</a:t>
            </a:r>
            <a:r>
              <a:rPr lang="ru-RU" sz="1800" dirty="0" smtClean="0"/>
              <a:t> за </a:t>
            </a:r>
            <a:r>
              <a:rPr lang="ru-RU" sz="1800" dirty="0" err="1" smtClean="0"/>
              <a:t>своїми</a:t>
            </a:r>
            <a:r>
              <a:rPr lang="ru-RU" sz="1800" dirty="0" smtClean="0"/>
              <a:t> потомствами, </a:t>
            </a:r>
            <a:r>
              <a:rPr lang="ru-RU" sz="1800" dirty="0" err="1" smtClean="0"/>
              <a:t>втягуються</a:t>
            </a:r>
            <a:r>
              <a:rPr lang="ru-RU" sz="1800" dirty="0" smtClean="0"/>
              <a:t> в </a:t>
            </a:r>
            <a:r>
              <a:rPr lang="ru-RU" sz="1800" dirty="0" err="1" smtClean="0"/>
              <a:t>свої</a:t>
            </a:r>
            <a:r>
              <a:rPr lang="ru-RU" sz="1800" dirty="0" smtClean="0"/>
              <a:t> </a:t>
            </a:r>
            <a:r>
              <a:rPr lang="ru-RU" sz="1800" dirty="0" err="1" smtClean="0"/>
              <a:t>нори</a:t>
            </a:r>
            <a:r>
              <a:rPr lang="ru-RU" sz="1800" dirty="0" smtClean="0"/>
              <a:t>, де </a:t>
            </a:r>
            <a:r>
              <a:rPr lang="ru-RU" sz="1800" dirty="0" err="1" smtClean="0"/>
              <a:t>ці</a:t>
            </a:r>
            <a:r>
              <a:rPr lang="ru-RU" sz="1800" dirty="0" smtClean="0"/>
              <a:t> </a:t>
            </a:r>
            <a:r>
              <a:rPr lang="ru-RU" sz="1800" dirty="0" err="1" smtClean="0"/>
              <a:t>сім'ї</a:t>
            </a:r>
            <a:r>
              <a:rPr lang="ru-RU" sz="1800" dirty="0" smtClean="0"/>
              <a:t> </a:t>
            </a:r>
            <a:r>
              <a:rPr lang="ru-RU" sz="1800" dirty="0" err="1" smtClean="0"/>
              <a:t>ростуть</a:t>
            </a:r>
            <a:r>
              <a:rPr lang="ru-RU" sz="1800" dirty="0" smtClean="0"/>
              <a:t> </a:t>
            </a:r>
            <a:r>
              <a:rPr lang="ru-RU" sz="1800" dirty="0" err="1" smtClean="0"/>
              <a:t>і</a:t>
            </a:r>
            <a:r>
              <a:rPr lang="ru-RU" sz="1800" dirty="0" smtClean="0"/>
              <a:t> </a:t>
            </a:r>
            <a:r>
              <a:rPr lang="ru-RU" sz="1800" dirty="0" err="1" smtClean="0"/>
              <a:t>ростуть</a:t>
            </a:r>
            <a:r>
              <a:rPr lang="ru-RU" sz="1800" dirty="0" smtClean="0"/>
              <a:t>, </a:t>
            </a:r>
            <a:r>
              <a:rPr lang="ru-RU" sz="1800" dirty="0" err="1" smtClean="0"/>
              <a:t>оточені</a:t>
            </a:r>
            <a:r>
              <a:rPr lang="ru-RU" sz="1800" dirty="0" smtClean="0"/>
              <a:t> </a:t>
            </a:r>
            <a:r>
              <a:rPr lang="ru-RU" sz="1800" dirty="0" err="1" smtClean="0"/>
              <a:t>турботою</a:t>
            </a:r>
            <a:r>
              <a:rPr lang="ru-RU" sz="1800" dirty="0" smtClean="0"/>
              <a:t> </a:t>
            </a:r>
            <a:r>
              <a:rPr lang="ru-RU" sz="1800" dirty="0" err="1" smtClean="0"/>
              <a:t>муравйов</a:t>
            </a:r>
            <a:r>
              <a:rPr lang="ru-RU" sz="1800" dirty="0" smtClean="0"/>
              <a:t>. Муравьи же </a:t>
            </a:r>
            <a:r>
              <a:rPr lang="ru-RU" sz="1800" dirty="0" err="1" smtClean="0"/>
              <a:t>харчуються</a:t>
            </a:r>
            <a:r>
              <a:rPr lang="ru-RU" sz="1800" dirty="0" smtClean="0"/>
              <a:t> </a:t>
            </a:r>
            <a:r>
              <a:rPr lang="ru-RU" sz="1800" dirty="0" err="1" smtClean="0"/>
              <a:t>м'ясними</a:t>
            </a:r>
            <a:r>
              <a:rPr lang="ru-RU" sz="1800" dirty="0" smtClean="0"/>
              <a:t> </a:t>
            </a:r>
            <a:r>
              <a:rPr lang="ru-RU" sz="1800" dirty="0" err="1" smtClean="0"/>
              <a:t>приданками</a:t>
            </a:r>
            <a:r>
              <a:rPr lang="ru-RU" sz="1800" dirty="0" smtClean="0"/>
              <a:t> (</a:t>
            </a:r>
            <a:r>
              <a:rPr lang="ru-RU" sz="1800" dirty="0" err="1" smtClean="0"/>
              <a:t>елайососами</a:t>
            </a:r>
            <a:r>
              <a:rPr lang="ru-RU" sz="1800" dirty="0" smtClean="0"/>
              <a:t>), </a:t>
            </a:r>
            <a:r>
              <a:rPr lang="ru-RU" sz="1800" dirty="0" err="1" smtClean="0"/>
              <a:t>якими</a:t>
            </a:r>
            <a:r>
              <a:rPr lang="ru-RU" sz="1800" dirty="0" smtClean="0"/>
              <a:t> </a:t>
            </a:r>
            <a:r>
              <a:rPr lang="ru-RU" sz="1800" dirty="0" err="1" smtClean="0"/>
              <a:t>забезпечені</a:t>
            </a:r>
            <a:r>
              <a:rPr lang="ru-RU" sz="1800" dirty="0" smtClean="0"/>
              <a:t> </a:t>
            </a:r>
            <a:r>
              <a:rPr lang="ru-RU" sz="1800" dirty="0" err="1" smtClean="0"/>
              <a:t>сімені</a:t>
            </a:r>
            <a:r>
              <a:rPr lang="ru-RU" sz="1800" dirty="0" smtClean="0"/>
              <a:t> </a:t>
            </a:r>
            <a:r>
              <a:rPr lang="ru-RU" sz="1800" dirty="0" err="1" smtClean="0"/>
              <a:t>маріанни</a:t>
            </a:r>
            <a:r>
              <a:rPr lang="ru-RU" sz="1800" dirty="0" smtClean="0"/>
              <a:t>.</a:t>
            </a:r>
            <a:endParaRPr lang="ru-RU" sz="1800"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358246" cy="6357982"/>
          </a:xfrm>
        </p:spPr>
        <p:txBody>
          <a:bodyPr/>
          <a:lstStyle/>
          <a:p>
            <a:endParaRPr lang="ru-RU" dirty="0"/>
          </a:p>
        </p:txBody>
      </p:sp>
      <p:pic>
        <p:nvPicPr>
          <p:cNvPr id="4" name="Рисунок 3" descr="800px-Melampyrum_pratense_DSCF1738.JPG"/>
          <p:cNvPicPr>
            <a:picLocks noChangeAspect="1"/>
          </p:cNvPicPr>
          <p:nvPr/>
        </p:nvPicPr>
        <p:blipFill>
          <a:blip r:embed="rId2"/>
          <a:stretch>
            <a:fillRect/>
          </a:stretch>
        </p:blipFill>
        <p:spPr>
          <a:xfrm>
            <a:off x="357158" y="285728"/>
            <a:ext cx="4714876" cy="635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320px-Illustration_Melampyrum_pratense0.jpg"/>
          <p:cNvPicPr>
            <a:picLocks noChangeAspect="1"/>
          </p:cNvPicPr>
          <p:nvPr/>
        </p:nvPicPr>
        <p:blipFill>
          <a:blip r:embed="rId3"/>
          <a:stretch>
            <a:fillRect/>
          </a:stretch>
        </p:blipFill>
        <p:spPr>
          <a:xfrm>
            <a:off x="5072066" y="357166"/>
            <a:ext cx="3786214" cy="6286544"/>
          </a:xfrm>
          <a:prstGeom prst="rect">
            <a:avLst/>
          </a:prstGeom>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043890" cy="6286544"/>
          </a:xfrm>
        </p:spPr>
        <p:txBody>
          <a:bodyPr/>
          <a:lstStyle/>
          <a:p>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Подладанник</a:t>
            </a:r>
            <a:r>
              <a:rPr lang="uk-UA" sz="1800" dirty="0" smtClean="0"/>
              <a:t> (лат. </a:t>
            </a:r>
            <a:r>
              <a:rPr lang="uk-UA" sz="1800" dirty="0" err="1" smtClean="0"/>
              <a:t>Cytinus</a:t>
            </a:r>
            <a:r>
              <a:rPr lang="uk-UA" sz="1800" dirty="0" smtClean="0"/>
              <a:t>) - родина паразитичних квіткових рослин сімейства </a:t>
            </a:r>
            <a:r>
              <a:rPr lang="uk-UA" sz="1800" dirty="0" err="1" smtClean="0"/>
              <a:t>Підладнанні</a:t>
            </a:r>
            <a:r>
              <a:rPr lang="uk-UA" sz="1800" dirty="0" smtClean="0"/>
              <a:t> (латині </a:t>
            </a:r>
            <a:r>
              <a:rPr lang="uk-UA" sz="1800" dirty="0" err="1" smtClean="0"/>
              <a:t>Cytinaceae</a:t>
            </a:r>
            <a:r>
              <a:rPr lang="uk-UA" sz="1800" dirty="0" smtClean="0"/>
              <a:t>). Види цього роду не містять </a:t>
            </a:r>
            <a:r>
              <a:rPr lang="uk-UA" sz="1800" dirty="0" err="1" smtClean="0"/>
              <a:t>хлорофілла</a:t>
            </a:r>
            <a:r>
              <a:rPr lang="uk-UA" sz="1800" dirty="0" smtClean="0"/>
              <a:t> і можуть харчуватися лише за рахунок рослини-хазяїна. </a:t>
            </a:r>
            <a:r>
              <a:rPr lang="uk-UA" sz="1800" dirty="0" err="1" smtClean="0"/>
              <a:t>Подлядарник</a:t>
            </a:r>
            <a:r>
              <a:rPr lang="uk-UA" sz="1800" dirty="0" smtClean="0"/>
              <a:t> </a:t>
            </a:r>
            <a:r>
              <a:rPr lang="uk-UA" sz="1800" dirty="0" err="1" smtClean="0"/>
              <a:t>паразитует</a:t>
            </a:r>
            <a:r>
              <a:rPr lang="uk-UA" sz="1800" dirty="0" smtClean="0"/>
              <a:t> тільки на ладанні (лат. </a:t>
            </a:r>
            <a:r>
              <a:rPr lang="uk-UA" sz="1800" dirty="0" err="1" smtClean="0"/>
              <a:t>Cistus</a:t>
            </a:r>
            <a:r>
              <a:rPr lang="uk-UA" sz="1800" dirty="0" smtClean="0"/>
              <a:t>) і </a:t>
            </a:r>
            <a:r>
              <a:rPr lang="uk-UA" sz="1800" dirty="0" err="1" smtClean="0"/>
              <a:t>галіміуме</a:t>
            </a:r>
            <a:r>
              <a:rPr lang="uk-UA" sz="1800" dirty="0" smtClean="0"/>
              <a:t> (лати. </a:t>
            </a:r>
            <a:r>
              <a:rPr lang="uk-UA" sz="1800" dirty="0" err="1" smtClean="0"/>
              <a:t>Halimium</a:t>
            </a:r>
            <a:r>
              <a:rPr lang="uk-UA" sz="1800" dirty="0" smtClean="0"/>
              <a:t>), рослини сімейства </a:t>
            </a:r>
            <a:r>
              <a:rPr lang="uk-UA" sz="1800" dirty="0" err="1" smtClean="0"/>
              <a:t>Ланданічні</a:t>
            </a:r>
            <a:r>
              <a:rPr lang="uk-UA" sz="1800" dirty="0" smtClean="0"/>
              <a:t> (латиноамериканські). </a:t>
            </a:r>
            <a:r>
              <a:rPr lang="uk-UA" sz="1800" dirty="0" err="1" smtClean="0"/>
              <a:t>Несколько</a:t>
            </a:r>
            <a:r>
              <a:rPr lang="uk-UA" sz="1800" dirty="0" smtClean="0"/>
              <a:t> видів роду виростають у Середземному морі, Південна Африка. Можливо, на </a:t>
            </a:r>
            <a:r>
              <a:rPr lang="uk-UA" sz="1800" dirty="0" err="1" smtClean="0"/>
              <a:t>Мадагаскаре</a:t>
            </a:r>
            <a:r>
              <a:rPr lang="uk-UA" sz="1800" dirty="0" smtClean="0"/>
              <a:t> </a:t>
            </a:r>
            <a:r>
              <a:rPr lang="uk-UA" sz="1800" dirty="0" err="1" smtClean="0"/>
              <a:t>обитают</a:t>
            </a:r>
            <a:r>
              <a:rPr lang="uk-UA" sz="1800" dirty="0" smtClean="0"/>
              <a:t> </a:t>
            </a:r>
            <a:r>
              <a:rPr lang="uk-UA" sz="1800" dirty="0" err="1" smtClean="0"/>
              <a:t>неоткрытые</a:t>
            </a:r>
            <a:r>
              <a:rPr lang="uk-UA" sz="1800" dirty="0" smtClean="0"/>
              <a:t> ще </a:t>
            </a:r>
            <a:r>
              <a:rPr lang="uk-UA" sz="1800" dirty="0" err="1" smtClean="0"/>
              <a:t>виды</a:t>
            </a:r>
            <a:r>
              <a:rPr lang="uk-UA" sz="1800" dirty="0" smtClean="0"/>
              <a:t> </a:t>
            </a:r>
            <a:r>
              <a:rPr lang="uk-UA" sz="1800" dirty="0" err="1" smtClean="0"/>
              <a:t>этого</a:t>
            </a:r>
            <a:r>
              <a:rPr lang="uk-UA" sz="1800" dirty="0" smtClean="0"/>
              <a:t> </a:t>
            </a:r>
            <a:r>
              <a:rPr lang="uk-UA" sz="1800" dirty="0" err="1" smtClean="0"/>
              <a:t>рода</a:t>
            </a:r>
            <a:r>
              <a:rPr lang="uk-UA" sz="2000" dirty="0" smtClean="0"/>
              <a:t>.</a:t>
            </a:r>
            <a:br>
              <a:rPr lang="uk-UA" sz="2000" dirty="0" smtClean="0"/>
            </a:b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Ботанічне опис: </a:t>
            </a:r>
            <a:r>
              <a:rPr lang="uk-UA" sz="2000" dirty="0" smtClean="0"/>
              <a:t>C. </a:t>
            </a:r>
            <a:r>
              <a:rPr lang="uk-UA" sz="2000" dirty="0" err="1" smtClean="0"/>
              <a:t>capensis</a:t>
            </a:r>
            <a:r>
              <a:rPr lang="uk-UA" sz="2000" dirty="0" smtClean="0"/>
              <a:t> і C. </a:t>
            </a:r>
            <a:r>
              <a:rPr lang="uk-UA" sz="2000" dirty="0" err="1" smtClean="0"/>
              <a:t>sanguineus</a:t>
            </a:r>
            <a:r>
              <a:rPr lang="uk-UA" sz="2000" dirty="0" smtClean="0"/>
              <a:t> - дводомні рослини, а C. </a:t>
            </a:r>
            <a:r>
              <a:rPr lang="uk-UA" sz="2000" dirty="0" err="1" smtClean="0"/>
              <a:t>hypocistis</a:t>
            </a:r>
            <a:r>
              <a:rPr lang="uk-UA" sz="2000" dirty="0" smtClean="0"/>
              <a:t> (</a:t>
            </a:r>
            <a:r>
              <a:rPr lang="uk-UA" sz="2000" dirty="0" err="1" smtClean="0"/>
              <a:t>подладанник</a:t>
            </a:r>
            <a:r>
              <a:rPr lang="uk-UA" sz="2000" dirty="0" smtClean="0"/>
              <a:t> </a:t>
            </a:r>
            <a:r>
              <a:rPr lang="uk-UA" sz="2000" dirty="0" err="1" smtClean="0"/>
              <a:t>жёлтый</a:t>
            </a:r>
            <a:r>
              <a:rPr lang="uk-UA" sz="2000" dirty="0" smtClean="0"/>
              <a:t>) - одноденний. </a:t>
            </a:r>
            <a:r>
              <a:rPr lang="uk-UA" sz="2000" dirty="0" err="1" smtClean="0"/>
              <a:t>Последний</a:t>
            </a:r>
            <a:r>
              <a:rPr lang="uk-UA" sz="2000" dirty="0" smtClean="0"/>
              <a:t> вид вражає головним чином </a:t>
            </a:r>
            <a:r>
              <a:rPr lang="uk-UA" sz="2000" dirty="0" err="1" smtClean="0"/>
              <a:t>Halimium</a:t>
            </a:r>
            <a:r>
              <a:rPr lang="uk-UA" sz="2000" dirty="0" smtClean="0"/>
              <a:t> </a:t>
            </a:r>
            <a:r>
              <a:rPr lang="uk-UA" sz="2000" dirty="0" err="1" smtClean="0"/>
              <a:t>halimifolium</a:t>
            </a:r>
            <a:r>
              <a:rPr lang="uk-UA" sz="2000" dirty="0" smtClean="0"/>
              <a:t> і </a:t>
            </a:r>
            <a:r>
              <a:rPr lang="uk-UA" sz="2000" dirty="0" err="1" smtClean="0"/>
              <a:t>Cistus</a:t>
            </a:r>
            <a:r>
              <a:rPr lang="uk-UA" sz="2000" dirty="0" smtClean="0"/>
              <a:t> </a:t>
            </a:r>
            <a:r>
              <a:rPr lang="uk-UA" sz="2000" dirty="0" err="1" smtClean="0"/>
              <a:t>monspeliensis</a:t>
            </a:r>
            <a:r>
              <a:rPr lang="uk-UA" sz="2000" dirty="0" smtClean="0"/>
              <a:t> в Португалії.</a:t>
            </a:r>
            <a:br>
              <a:rPr lang="uk-UA" sz="2000" dirty="0" smtClean="0"/>
            </a:b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Систематическое</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положение</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000" dirty="0" smtClean="0"/>
              <a:t>Раніше підрядник включився в паразитичну сім'ю </a:t>
            </a:r>
            <a:r>
              <a:rPr lang="uk-UA" sz="2000" dirty="0" err="1" smtClean="0"/>
              <a:t>Раффлезієвих</a:t>
            </a:r>
            <a:r>
              <a:rPr lang="uk-UA" sz="2000" dirty="0" smtClean="0"/>
              <a:t> (лат. </a:t>
            </a:r>
            <a:r>
              <a:rPr lang="uk-UA" sz="2000" dirty="0" err="1" smtClean="0"/>
              <a:t>Rafflesiaceae</a:t>
            </a:r>
            <a:r>
              <a:rPr lang="uk-UA" sz="2000" dirty="0" smtClean="0"/>
              <a:t>), але зараз він, як і родина </a:t>
            </a:r>
            <a:r>
              <a:rPr lang="uk-UA" sz="2000" dirty="0" err="1" smtClean="0"/>
              <a:t>Bdallophytum</a:t>
            </a:r>
            <a:r>
              <a:rPr lang="uk-UA" sz="2000" dirty="0" smtClean="0"/>
              <a:t>, розглядається в складі сімейства </a:t>
            </a:r>
            <a:r>
              <a:rPr lang="uk-UA" sz="2000" dirty="0" err="1" smtClean="0"/>
              <a:t>Підладанні</a:t>
            </a:r>
            <a:r>
              <a:rPr lang="uk-UA" sz="2000" dirty="0" smtClean="0"/>
              <a:t> (латині </a:t>
            </a:r>
            <a:r>
              <a:rPr lang="uk-UA" sz="2000" dirty="0" err="1" smtClean="0"/>
              <a:t>Cytinaceae</a:t>
            </a:r>
            <a:r>
              <a:rPr lang="uk-UA" sz="2000" dirty="0" smtClean="0"/>
              <a:t>).</a:t>
            </a:r>
            <a:br>
              <a:rPr lang="uk-UA" sz="2000" dirty="0" smtClean="0"/>
            </a:b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Використання: </a:t>
            </a:r>
            <a:r>
              <a:rPr lang="ru-RU" sz="2000" dirty="0" smtClean="0"/>
              <a:t/>
            </a:r>
            <a:br>
              <a:rPr lang="ru-RU" sz="2000" dirty="0" smtClean="0"/>
            </a:br>
            <a:r>
              <a:rPr lang="ru-RU" sz="2000" dirty="0" smtClean="0"/>
              <a:t>Молодые побеги </a:t>
            </a:r>
            <a:r>
              <a:rPr lang="en-US" sz="2000" dirty="0" smtClean="0"/>
              <a:t>C. </a:t>
            </a:r>
            <a:r>
              <a:rPr lang="en-US" sz="2000" dirty="0" err="1" smtClean="0"/>
              <a:t>hypocistis</a:t>
            </a:r>
            <a:r>
              <a:rPr lang="en-US" sz="2000" dirty="0" smtClean="0"/>
              <a:t> </a:t>
            </a:r>
            <a:r>
              <a:rPr lang="ru-RU" sz="2000" dirty="0" err="1" smtClean="0"/>
              <a:t>використовуються</a:t>
            </a:r>
            <a:r>
              <a:rPr lang="ru-RU" sz="2000" dirty="0" smtClean="0"/>
              <a:t> як заменитель спаржи, а </a:t>
            </a:r>
            <a:r>
              <a:rPr lang="ru-RU" sz="2000" dirty="0" err="1" smtClean="0"/>
              <a:t>екстракт</a:t>
            </a:r>
            <a:r>
              <a:rPr lang="ru-RU" sz="2000" dirty="0" smtClean="0"/>
              <a:t> </a:t>
            </a:r>
            <a:r>
              <a:rPr lang="ru-RU" sz="2000" dirty="0" err="1" smtClean="0"/>
              <a:t>застосовується</a:t>
            </a:r>
            <a:r>
              <a:rPr lang="ru-RU" sz="2000" dirty="0" smtClean="0"/>
              <a:t> для </a:t>
            </a:r>
            <a:r>
              <a:rPr lang="ru-RU" sz="2000" dirty="0" err="1" smtClean="0"/>
              <a:t>лікування</a:t>
            </a:r>
            <a:r>
              <a:rPr lang="ru-RU" sz="2000" dirty="0" smtClean="0"/>
              <a:t> </a:t>
            </a:r>
            <a:r>
              <a:rPr lang="ru-RU" sz="2000" dirty="0" err="1" smtClean="0"/>
              <a:t>дизентерій</a:t>
            </a:r>
            <a:r>
              <a:rPr lang="ru-RU" sz="2000" dirty="0" smtClean="0"/>
              <a:t>, </a:t>
            </a:r>
            <a:r>
              <a:rPr lang="ru-RU" sz="2000" dirty="0" err="1" smtClean="0"/>
              <a:t>пухлини</a:t>
            </a:r>
            <a:r>
              <a:rPr lang="ru-RU" sz="2000" dirty="0" smtClean="0"/>
              <a:t> в </a:t>
            </a:r>
            <a:r>
              <a:rPr lang="ru-RU" sz="2000" dirty="0" err="1" smtClean="0"/>
              <a:t>горлі</a:t>
            </a:r>
            <a:r>
              <a:rPr lang="ru-RU" sz="2000" dirty="0" smtClean="0"/>
              <a:t> </a:t>
            </a:r>
            <a:r>
              <a:rPr lang="ru-RU" sz="2000" dirty="0" err="1" smtClean="0"/>
              <a:t>і</a:t>
            </a:r>
            <a:r>
              <a:rPr lang="ru-RU" sz="2000" dirty="0" smtClean="0"/>
              <a:t> як </a:t>
            </a:r>
            <a:r>
              <a:rPr lang="ru-RU" sz="2000" dirty="0" err="1" smtClean="0"/>
              <a:t>в'яжущее</a:t>
            </a:r>
            <a:r>
              <a:rPr lang="ru-RU" sz="2000" dirty="0" smtClean="0"/>
              <a:t> средство. С. </a:t>
            </a:r>
            <a:r>
              <a:rPr lang="ru-RU" sz="2000" dirty="0" err="1" smtClean="0"/>
              <a:t>Рубар</a:t>
            </a:r>
            <a:r>
              <a:rPr lang="ru-RU" sz="2000" dirty="0" smtClean="0"/>
              <a:t> </a:t>
            </a:r>
            <a:r>
              <a:rPr lang="ru-RU" sz="2000" dirty="0" err="1" smtClean="0"/>
              <a:t>також</a:t>
            </a:r>
            <a:r>
              <a:rPr lang="ru-RU" sz="2000" dirty="0" smtClean="0"/>
              <a:t> съедобен, </a:t>
            </a:r>
            <a:r>
              <a:rPr lang="ru-RU" sz="2000" dirty="0" err="1" smtClean="0"/>
              <a:t>він</a:t>
            </a:r>
            <a:r>
              <a:rPr lang="ru-RU" sz="2000" dirty="0" smtClean="0"/>
              <a:t> </a:t>
            </a:r>
            <a:r>
              <a:rPr lang="ru-RU" sz="2000" dirty="0" err="1" smtClean="0"/>
              <a:t>застосовується</a:t>
            </a:r>
            <a:r>
              <a:rPr lang="ru-RU" sz="2000" dirty="0" smtClean="0"/>
              <a:t> в </a:t>
            </a:r>
            <a:r>
              <a:rPr lang="ru-RU" sz="2000" dirty="0" err="1" smtClean="0"/>
              <a:t>народній</a:t>
            </a:r>
            <a:r>
              <a:rPr lang="ru-RU" sz="2000" dirty="0" smtClean="0"/>
              <a:t> </a:t>
            </a:r>
            <a:r>
              <a:rPr lang="ru-RU" sz="2000" dirty="0" err="1" smtClean="0"/>
              <a:t>медицині</a:t>
            </a:r>
            <a:r>
              <a:rPr lang="ru-RU" sz="2000" dirty="0" smtClean="0"/>
              <a:t> як </a:t>
            </a:r>
            <a:r>
              <a:rPr lang="ru-RU" sz="2000" dirty="0" err="1" smtClean="0"/>
              <a:t>засіб</a:t>
            </a:r>
            <a:r>
              <a:rPr lang="ru-RU" sz="2000" dirty="0" smtClean="0"/>
              <a:t>, </a:t>
            </a:r>
            <a:r>
              <a:rPr lang="ru-RU" sz="2000" dirty="0" err="1" smtClean="0"/>
              <a:t>стимулююча</a:t>
            </a:r>
            <a:r>
              <a:rPr lang="ru-RU" sz="2000" dirty="0" smtClean="0"/>
              <a:t> </a:t>
            </a:r>
            <a:r>
              <a:rPr lang="ru-RU" sz="2000" dirty="0" err="1" smtClean="0"/>
              <a:t>менструація</a:t>
            </a:r>
            <a:r>
              <a:rPr lang="ru-RU" sz="2000" dirty="0" smtClean="0"/>
              <a:t>.</a:t>
            </a:r>
            <a:r>
              <a:rPr lang="uk-UA"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sz="20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7772400"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Види</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b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000" dirty="0" smtClean="0"/>
              <a:t>По информации базы данных </a:t>
            </a:r>
            <a:r>
              <a:rPr lang="en-US" sz="2000" i="1" dirty="0" smtClean="0">
                <a:hlinkClick r:id="rId2" tooltip="The Plant List"/>
              </a:rPr>
              <a:t>The Plant List</a:t>
            </a:r>
            <a:r>
              <a:rPr lang="en-US" sz="2000" dirty="0" smtClean="0"/>
              <a:t> (</a:t>
            </a:r>
            <a:r>
              <a:rPr lang="ru-RU" sz="2000" dirty="0" smtClean="0"/>
              <a:t>на июль 2016) род включает 8 видов</a:t>
            </a:r>
            <a:r>
              <a:rPr lang="ru-RU" sz="2000" baseline="30000" dirty="0" smtClean="0">
                <a:hlinkClick r:id="rId3"/>
              </a:rPr>
              <a:t>[2]</a:t>
            </a:r>
            <a:r>
              <a:rPr lang="ru-RU" sz="2000" dirty="0" smtClean="0"/>
              <a:t>:</a:t>
            </a:r>
            <a:br>
              <a:rPr lang="ru-RU" sz="2000" dirty="0" smtClean="0"/>
            </a:br>
            <a:r>
              <a:rPr lang="en-US" sz="2000" i="1" dirty="0" err="1" smtClean="0">
                <a:hlinkClick r:id="rId4" tooltip="Cytinus baronii (страница отсутствует)"/>
              </a:rPr>
              <a:t>Cytinus</a:t>
            </a:r>
            <a:r>
              <a:rPr lang="en-US" sz="2000" i="1" dirty="0" smtClean="0">
                <a:hlinkClick r:id="rId4" tooltip="Cytinus baronii (страница отсутствует)"/>
              </a:rPr>
              <a:t> </a:t>
            </a:r>
            <a:r>
              <a:rPr lang="en-US" sz="2000" i="1" dirty="0" err="1" smtClean="0">
                <a:hlinkClick r:id="rId4" tooltip="Cytinus baronii (страница отсутствует)"/>
              </a:rPr>
              <a:t>baronii</a:t>
            </a:r>
            <a:r>
              <a:rPr lang="en-US" sz="2000" dirty="0" smtClean="0"/>
              <a:t> </a:t>
            </a:r>
            <a:r>
              <a:rPr lang="en-US" sz="2000" cap="small" dirty="0" smtClean="0">
                <a:hlinkClick r:id="rId5" tooltip="Baker f."/>
              </a:rPr>
              <a:t>Baker f.</a:t>
            </a:r>
            <a:r>
              <a:rPr lang="en-US" sz="2000" dirty="0" smtClean="0"/>
              <a:t/>
            </a:r>
            <a:br>
              <a:rPr lang="en-US" sz="2000" dirty="0" smtClean="0"/>
            </a:br>
            <a:r>
              <a:rPr lang="en-US" sz="2000" i="1" dirty="0" err="1" smtClean="0">
                <a:hlinkClick r:id="rId6" tooltip="Cytinus capensis (страница отсутствует)"/>
              </a:rPr>
              <a:t>Cytinus</a:t>
            </a:r>
            <a:r>
              <a:rPr lang="en-US" sz="2000" i="1" dirty="0" smtClean="0">
                <a:hlinkClick r:id="rId6" tooltip="Cytinus capensis (страница отсутствует)"/>
              </a:rPr>
              <a:t> </a:t>
            </a:r>
            <a:r>
              <a:rPr lang="en-US" sz="2000" i="1" dirty="0" err="1" smtClean="0">
                <a:hlinkClick r:id="rId6" tooltip="Cytinus capensis (страница отсутствует)"/>
              </a:rPr>
              <a:t>capensis</a:t>
            </a:r>
            <a:r>
              <a:rPr lang="en-US" sz="2000" dirty="0" smtClean="0"/>
              <a:t> </a:t>
            </a:r>
            <a:r>
              <a:rPr lang="en-US" sz="2000" cap="small" dirty="0" err="1" smtClean="0">
                <a:hlinkClick r:id="rId7" tooltip="Marloth"/>
              </a:rPr>
              <a:t>Marloth</a:t>
            </a:r>
            <a:r>
              <a:rPr lang="en-US" sz="2000" dirty="0" smtClean="0"/>
              <a:t/>
            </a:r>
            <a:br>
              <a:rPr lang="en-US" sz="2000" dirty="0" smtClean="0"/>
            </a:br>
            <a:r>
              <a:rPr lang="en-US" sz="2000" i="1" dirty="0" err="1" smtClean="0">
                <a:hlinkClick r:id="rId8" tooltip="Cytinus glandulosus (страница отсутствует)"/>
              </a:rPr>
              <a:t>Cytinus</a:t>
            </a:r>
            <a:r>
              <a:rPr lang="en-US" sz="2000" i="1" dirty="0" smtClean="0">
                <a:hlinkClick r:id="rId8" tooltip="Cytinus glandulosus (страница отсутствует)"/>
              </a:rPr>
              <a:t> </a:t>
            </a:r>
            <a:r>
              <a:rPr lang="en-US" sz="2000" i="1" dirty="0" err="1" smtClean="0">
                <a:hlinkClick r:id="rId8" tooltip="Cytinus glandulosus (страница отсутствует)"/>
              </a:rPr>
              <a:t>glandulosus</a:t>
            </a:r>
            <a:r>
              <a:rPr lang="en-US" sz="2000" dirty="0" smtClean="0"/>
              <a:t> </a:t>
            </a:r>
            <a:r>
              <a:rPr lang="en-US" sz="2000" cap="small" dirty="0" err="1" smtClean="0">
                <a:hlinkClick r:id="rId9" tooltip="Jum."/>
              </a:rPr>
              <a:t>Jum</a:t>
            </a:r>
            <a:r>
              <a:rPr lang="en-US" sz="2000" cap="small" dirty="0" smtClean="0">
                <a:hlinkClick r:id="rId9" tooltip="Jum."/>
              </a:rPr>
              <a:t>.</a:t>
            </a:r>
            <a:r>
              <a:rPr lang="en-US" sz="2000" dirty="0" smtClean="0"/>
              <a:t/>
            </a:r>
            <a:br>
              <a:rPr lang="en-US" sz="2000" dirty="0" smtClean="0"/>
            </a:br>
            <a:r>
              <a:rPr lang="en-US" sz="2000" i="1" dirty="0" err="1" smtClean="0">
                <a:hlinkClick r:id="rId10" tooltip="Cytinus hypocistis"/>
              </a:rPr>
              <a:t>Cytinus</a:t>
            </a:r>
            <a:r>
              <a:rPr lang="en-US" sz="2000" i="1" dirty="0" smtClean="0">
                <a:hlinkClick r:id="rId10" tooltip="Cytinus hypocistis"/>
              </a:rPr>
              <a:t> </a:t>
            </a:r>
            <a:r>
              <a:rPr lang="en-US" sz="2000" i="1" dirty="0" err="1" smtClean="0">
                <a:hlinkClick r:id="rId10" tooltip="Cytinus hypocistis"/>
              </a:rPr>
              <a:t>hypocistis</a:t>
            </a:r>
            <a:r>
              <a:rPr lang="en-US" sz="2000" dirty="0" smtClean="0"/>
              <a:t> </a:t>
            </a:r>
            <a:r>
              <a:rPr lang="en-US" sz="2000" cap="small" dirty="0" smtClean="0"/>
              <a:t>(</a:t>
            </a:r>
            <a:r>
              <a:rPr lang="en-US" sz="2000" cap="small" dirty="0" smtClean="0">
                <a:hlinkClick r:id="rId11" tooltip="L."/>
              </a:rPr>
              <a:t>L.</a:t>
            </a:r>
            <a:r>
              <a:rPr lang="en-US" sz="2000" cap="small" dirty="0" smtClean="0"/>
              <a:t>) </a:t>
            </a:r>
            <a:r>
              <a:rPr lang="en-US" sz="2000" cap="small" dirty="0" smtClean="0">
                <a:hlinkClick r:id="rId11" tooltip="L."/>
              </a:rPr>
              <a:t>L.</a:t>
            </a:r>
            <a:r>
              <a:rPr lang="en-US" sz="2000" dirty="0" smtClean="0"/>
              <a:t> </a:t>
            </a:r>
            <a:r>
              <a:rPr lang="en-US" sz="2000" b="1" baseline="30000" dirty="0" err="1" smtClean="0">
                <a:hlinkClick r:id="rId12" tooltip="Номенклатурный тип"/>
              </a:rPr>
              <a:t>typus</a:t>
            </a:r>
            <a:r>
              <a:rPr lang="en-US" sz="2000" dirty="0" smtClean="0"/>
              <a:t> — </a:t>
            </a:r>
            <a:r>
              <a:rPr lang="ru-RU" sz="2000" dirty="0" err="1" smtClean="0">
                <a:hlinkClick r:id="rId13" tooltip="Подладанник жёлтый"/>
              </a:rPr>
              <a:t>Подладанник</a:t>
            </a:r>
            <a:r>
              <a:rPr lang="ru-RU" sz="2000" dirty="0" smtClean="0">
                <a:hlinkClick r:id="rId13" tooltip="Подладанник жёлтый"/>
              </a:rPr>
              <a:t> жёлтый</a:t>
            </a:r>
            <a:r>
              <a:rPr lang="ru-RU" sz="2000" dirty="0" smtClean="0"/>
              <a:t/>
            </a:r>
            <a:br>
              <a:rPr lang="ru-RU" sz="2000" dirty="0" smtClean="0"/>
            </a:br>
            <a:r>
              <a:rPr lang="en-US" sz="2000" i="1" dirty="0" err="1" smtClean="0">
                <a:hlinkClick r:id="rId14" tooltip="Cytinus malagasicus (страница отсутствует)"/>
              </a:rPr>
              <a:t>Cytinus</a:t>
            </a:r>
            <a:r>
              <a:rPr lang="en-US" sz="2000" i="1" dirty="0" smtClean="0">
                <a:hlinkClick r:id="rId14" tooltip="Cytinus malagasicus (страница отсутствует)"/>
              </a:rPr>
              <a:t> </a:t>
            </a:r>
            <a:r>
              <a:rPr lang="en-US" sz="2000" i="1" dirty="0" err="1" smtClean="0">
                <a:hlinkClick r:id="rId14" tooltip="Cytinus malagasicus (страница отсутствует)"/>
              </a:rPr>
              <a:t>malagasicus</a:t>
            </a:r>
            <a:r>
              <a:rPr lang="en-US" sz="2000" dirty="0" smtClean="0"/>
              <a:t> </a:t>
            </a:r>
            <a:r>
              <a:rPr lang="en-US" sz="2000" cap="small" dirty="0" err="1" smtClean="0">
                <a:hlinkClick r:id="rId9" tooltip="Jum."/>
              </a:rPr>
              <a:t>Jum</a:t>
            </a:r>
            <a:r>
              <a:rPr lang="en-US" sz="2000" cap="small" dirty="0" smtClean="0">
                <a:hlinkClick r:id="rId9" tooltip="Jum."/>
              </a:rPr>
              <a:t>.</a:t>
            </a:r>
            <a:r>
              <a:rPr lang="en-US" sz="2000" cap="small" dirty="0" smtClean="0"/>
              <a:t> &amp; </a:t>
            </a:r>
            <a:r>
              <a:rPr lang="en-US" sz="2000" cap="small" dirty="0" err="1" smtClean="0">
                <a:hlinkClick r:id="rId15" tooltip="H.Perrier"/>
              </a:rPr>
              <a:t>H.Perrier</a:t>
            </a:r>
            <a:r>
              <a:rPr lang="en-US" sz="2000" dirty="0" smtClean="0"/>
              <a:t/>
            </a:r>
            <a:br>
              <a:rPr lang="en-US" sz="2000" dirty="0" smtClean="0"/>
            </a:br>
            <a:r>
              <a:rPr lang="en-US" sz="2000" i="1" dirty="0" err="1" smtClean="0">
                <a:hlinkClick r:id="rId16" tooltip="Cytinus ruber"/>
              </a:rPr>
              <a:t>Cytinus</a:t>
            </a:r>
            <a:r>
              <a:rPr lang="en-US" sz="2000" i="1" dirty="0" smtClean="0">
                <a:hlinkClick r:id="rId16" tooltip="Cytinus ruber"/>
              </a:rPr>
              <a:t> </a:t>
            </a:r>
            <a:r>
              <a:rPr lang="en-US" sz="2000" i="1" dirty="0" err="1" smtClean="0">
                <a:hlinkClick r:id="rId16" tooltip="Cytinus ruber"/>
              </a:rPr>
              <a:t>ruber</a:t>
            </a:r>
            <a:r>
              <a:rPr lang="en-US" sz="2000" dirty="0" smtClean="0"/>
              <a:t> </a:t>
            </a:r>
            <a:r>
              <a:rPr lang="en-US" sz="2000" cap="small" dirty="0" smtClean="0"/>
              <a:t>(</a:t>
            </a:r>
            <a:r>
              <a:rPr lang="en-US" sz="2000" cap="small" dirty="0" err="1" smtClean="0">
                <a:hlinkClick r:id="rId17" tooltip="Fourr."/>
              </a:rPr>
              <a:t>Fourr</a:t>
            </a:r>
            <a:r>
              <a:rPr lang="en-US" sz="2000" cap="small" dirty="0" smtClean="0">
                <a:hlinkClick r:id="rId17" tooltip="Fourr."/>
              </a:rPr>
              <a:t>.</a:t>
            </a:r>
            <a:r>
              <a:rPr lang="en-US" sz="2000" cap="small" dirty="0" smtClean="0"/>
              <a:t>) </a:t>
            </a:r>
            <a:r>
              <a:rPr lang="en-US" sz="2000" cap="small" dirty="0" smtClean="0">
                <a:hlinkClick r:id="rId18" tooltip="Fritsch"/>
              </a:rPr>
              <a:t>Fritsch</a:t>
            </a:r>
            <a:r>
              <a:rPr lang="en-US" sz="2000" dirty="0" smtClean="0"/>
              <a:t> — </a:t>
            </a:r>
            <a:r>
              <a:rPr lang="ru-RU" sz="2000" dirty="0" err="1" smtClean="0">
                <a:hlinkClick r:id="rId19" tooltip="Подладанник красный"/>
              </a:rPr>
              <a:t>Подладанник</a:t>
            </a:r>
            <a:r>
              <a:rPr lang="ru-RU" sz="2000" dirty="0" smtClean="0">
                <a:hlinkClick r:id="rId19" tooltip="Подладанник красный"/>
              </a:rPr>
              <a:t> красный</a:t>
            </a:r>
            <a:r>
              <a:rPr lang="ru-RU" sz="2000" dirty="0" smtClean="0"/>
              <a:t/>
            </a:r>
            <a:br>
              <a:rPr lang="ru-RU" sz="2000" dirty="0" smtClean="0"/>
            </a:br>
            <a:r>
              <a:rPr lang="en-US" sz="2000" i="1" dirty="0" err="1" smtClean="0">
                <a:hlinkClick r:id="rId20" tooltip="Cytinus sanguineus (страница отсутствует)"/>
              </a:rPr>
              <a:t>Cytinus</a:t>
            </a:r>
            <a:r>
              <a:rPr lang="en-US" sz="2000" i="1" dirty="0" smtClean="0">
                <a:hlinkClick r:id="rId20" tooltip="Cytinus sanguineus (страница отсутствует)"/>
              </a:rPr>
              <a:t> </a:t>
            </a:r>
            <a:r>
              <a:rPr lang="en-US" sz="2000" i="1" dirty="0" err="1" smtClean="0">
                <a:hlinkClick r:id="rId20" tooltip="Cytinus sanguineus (страница отсутствует)"/>
              </a:rPr>
              <a:t>sanguineus</a:t>
            </a:r>
            <a:r>
              <a:rPr lang="en-US" sz="2000" dirty="0" smtClean="0"/>
              <a:t> </a:t>
            </a:r>
            <a:r>
              <a:rPr lang="en-US" sz="2000" cap="small" dirty="0" smtClean="0">
                <a:hlinkClick r:id="rId21" tooltip="(Thunb. (страница отсутствует)"/>
              </a:rPr>
              <a:t>(</a:t>
            </a:r>
            <a:r>
              <a:rPr lang="en-US" sz="2000" cap="small" dirty="0" err="1" smtClean="0">
                <a:hlinkClick r:id="rId21" tooltip="(Thunb. (страница отсутствует)"/>
              </a:rPr>
              <a:t>Thunb</a:t>
            </a:r>
            <a:r>
              <a:rPr lang="en-US" sz="2000" cap="small" dirty="0" smtClean="0">
                <a:hlinkClick r:id="rId21" tooltip="(Thunb. (страница отсутствует)"/>
              </a:rPr>
              <a:t>.</a:t>
            </a:r>
            <a:r>
              <a:rPr lang="en-US" sz="2000" cap="small" dirty="0" smtClean="0"/>
              <a:t>) </a:t>
            </a:r>
            <a:r>
              <a:rPr lang="en-US" sz="2000" cap="small" dirty="0" err="1" smtClean="0">
                <a:hlinkClick r:id="rId22" tooltip="Fourc. (страница отсутствует)"/>
              </a:rPr>
              <a:t>Fourc</a:t>
            </a:r>
            <a:r>
              <a:rPr lang="en-US" sz="2000" cap="small" dirty="0" smtClean="0">
                <a:hlinkClick r:id="rId22" tooltip="Fourc. (страница отсутствует)"/>
              </a:rPr>
              <a:t>.</a:t>
            </a:r>
            <a:r>
              <a:rPr lang="en-US" sz="2000" dirty="0" smtClean="0"/>
              <a:t/>
            </a:r>
            <a:br>
              <a:rPr lang="en-US" sz="2000" dirty="0" smtClean="0"/>
            </a:br>
            <a:r>
              <a:rPr lang="en-US" sz="2000" i="1" dirty="0" err="1" smtClean="0">
                <a:hlinkClick r:id="rId23" tooltip="Cytinus visseri (страница отсутствует)"/>
              </a:rPr>
              <a:t>Cytinus</a:t>
            </a:r>
            <a:r>
              <a:rPr lang="en-US" sz="2000" i="1" dirty="0" smtClean="0">
                <a:hlinkClick r:id="rId23" tooltip="Cytinus visseri (страница отсутствует)"/>
              </a:rPr>
              <a:t> </a:t>
            </a:r>
            <a:r>
              <a:rPr lang="en-US" sz="2000" i="1" dirty="0" err="1" smtClean="0">
                <a:hlinkClick r:id="rId23" tooltip="Cytinus visseri (страница отсутствует)"/>
              </a:rPr>
              <a:t>visseri</a:t>
            </a:r>
            <a:r>
              <a:rPr lang="en-US" sz="2000" dirty="0" smtClean="0"/>
              <a:t> </a:t>
            </a:r>
            <a:r>
              <a:rPr lang="en-US" sz="2000" cap="small" dirty="0" smtClean="0">
                <a:hlinkClick r:id="rId24" tooltip="Burgoyne (страница отсутствует)"/>
              </a:rPr>
              <a:t>Burgoyne</a:t>
            </a:r>
            <a:r>
              <a:rPr lang="en-US" dirty="0" smtClean="0"/>
              <a:t/>
            </a:r>
            <a:br>
              <a:rPr lang="en-US" dirty="0" smtClean="0"/>
            </a:b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12064"/>
            <a:ext cx="8286808" cy="6131646"/>
          </a:xfrm>
        </p:spPr>
        <p:txBody>
          <a:bodyPr/>
          <a:lstStyle/>
          <a:p>
            <a:endParaRPr lang="ru-RU" dirty="0"/>
          </a:p>
        </p:txBody>
      </p:sp>
      <p:pic>
        <p:nvPicPr>
          <p:cNvPr id="4" name="Рисунок 3" descr="800px-Cytinus_ruber_(flowering_plants).jpg"/>
          <p:cNvPicPr>
            <a:picLocks noChangeAspect="1"/>
          </p:cNvPicPr>
          <p:nvPr/>
        </p:nvPicPr>
        <p:blipFill>
          <a:blip r:embed="rId2"/>
          <a:stretch>
            <a:fillRect/>
          </a:stretch>
        </p:blipFill>
        <p:spPr>
          <a:xfrm>
            <a:off x="500034" y="357166"/>
            <a:ext cx="8358246" cy="521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642910" y="5643578"/>
            <a:ext cx="800105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t>Подладнік</a:t>
            </a:r>
            <a:r>
              <a:rPr lang="uk-UA" sz="2400" dirty="0" smtClean="0"/>
              <a:t> червоний </a:t>
            </a:r>
            <a:endParaRPr lang="ru-RU" sz="2400"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500063" y="285750"/>
            <a:ext cx="8358187" cy="6429375"/>
          </a:xfrm>
        </p:spPr>
        <p:txBody>
          <a:bodyPr/>
          <a:lstStyle/>
          <a:p>
            <a:endParaRPr lang="ru-RU" dirty="0"/>
          </a:p>
        </p:txBody>
      </p:sp>
      <p:pic>
        <p:nvPicPr>
          <p:cNvPr id="5" name="Рисунок 4" descr="Cytinus_hypocystis.jpg"/>
          <p:cNvPicPr>
            <a:picLocks noChangeAspect="1"/>
          </p:cNvPicPr>
          <p:nvPr/>
        </p:nvPicPr>
        <p:blipFill>
          <a:blip r:embed="rId2"/>
          <a:stretch>
            <a:fillRect/>
          </a:stretch>
        </p:blipFill>
        <p:spPr>
          <a:xfrm>
            <a:off x="500034" y="357166"/>
            <a:ext cx="8286808" cy="5429288"/>
          </a:xfrm>
          <a:prstGeom prst="rect">
            <a:avLst/>
          </a:prstGeom>
          <a:ln>
            <a:noFill/>
          </a:ln>
          <a:effectLst>
            <a:softEdge rad="112500"/>
          </a:effectLst>
        </p:spPr>
      </p:pic>
      <p:sp>
        <p:nvSpPr>
          <p:cNvPr id="8" name="Прямоугольник 7"/>
          <p:cNvSpPr/>
          <p:nvPr/>
        </p:nvSpPr>
        <p:spPr>
          <a:xfrm>
            <a:off x="642910" y="5786454"/>
            <a:ext cx="807249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Подладнік</a:t>
            </a:r>
            <a:r>
              <a:rPr lang="uk-UA" dirty="0" smtClean="0"/>
              <a:t> </a:t>
            </a:r>
            <a:r>
              <a:rPr lang="uk-UA" dirty="0" err="1" smtClean="0"/>
              <a:t>жолтий</a:t>
            </a:r>
            <a:endParaRPr lang="ru-RU"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772400" cy="6429420"/>
          </a:xfrm>
        </p:spPr>
        <p:txBody>
          <a:bodyPr/>
          <a:lstStyle/>
          <a:p>
            <a:r>
              <a:rPr lang="ru-RU" sz="2800" b="1" i="1" dirty="0" smtClean="0"/>
              <a:t>1</a:t>
            </a:r>
            <a:r>
              <a:rPr lang="ru-RU" sz="28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Арцеутобіум</a:t>
            </a:r>
            <a:r>
              <a:rPr lang="ru-RU" sz="28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або</a:t>
            </a:r>
            <a:r>
              <a:rPr lang="ru-RU" sz="28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Можжевелояднік</a:t>
            </a:r>
            <a:r>
              <a:rPr lang="ru-RU" sz="2800" b="1"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b="1"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000" b="1" dirty="0" err="1" smtClean="0"/>
              <a:t>Арцеутобіум</a:t>
            </a:r>
            <a:r>
              <a:rPr lang="ru-RU" sz="2000" dirty="0" smtClean="0"/>
              <a:t> (</a:t>
            </a:r>
            <a:r>
              <a:rPr lang="en-US" sz="2000" i="1" dirty="0" err="1" smtClean="0"/>
              <a:t>Arceuth</a:t>
            </a:r>
            <a:r>
              <a:rPr lang="ru-RU" sz="2000" i="1" dirty="0" smtClean="0"/>
              <a:t>о</a:t>
            </a:r>
            <a:r>
              <a:rPr lang="en-US" sz="2000" i="1" dirty="0" err="1" smtClean="0"/>
              <a:t>bium</a:t>
            </a:r>
            <a:r>
              <a:rPr lang="en-US" sz="2000" dirty="0" smtClean="0"/>
              <a:t>) - </a:t>
            </a:r>
            <a:r>
              <a:rPr lang="ru-RU" sz="2000" dirty="0" err="1" smtClean="0"/>
              <a:t>рід</a:t>
            </a:r>
            <a:r>
              <a:rPr lang="ru-RU" sz="2000" dirty="0" smtClean="0"/>
              <a:t> </a:t>
            </a:r>
            <a:r>
              <a:rPr lang="ru-RU" sz="2000" dirty="0" err="1" smtClean="0"/>
              <a:t>полупаразітіческій</a:t>
            </a:r>
            <a:r>
              <a:rPr lang="ru-RU" sz="2000" dirty="0" smtClean="0"/>
              <a:t> </a:t>
            </a:r>
            <a:r>
              <a:rPr lang="ru-RU" sz="2000" dirty="0" err="1" smtClean="0"/>
              <a:t>чагарників</a:t>
            </a:r>
            <a:r>
              <a:rPr lang="ru-RU" sz="2000" dirty="0" smtClean="0"/>
              <a:t> </a:t>
            </a:r>
            <a:r>
              <a:rPr lang="ru-RU" sz="2000" dirty="0" err="1" smtClean="0"/>
              <a:t>і</a:t>
            </a:r>
            <a:r>
              <a:rPr lang="ru-RU" sz="2000" dirty="0" smtClean="0"/>
              <a:t> трав </a:t>
            </a:r>
            <a:r>
              <a:rPr lang="ru-RU" sz="2000" dirty="0" err="1" smtClean="0"/>
              <a:t>сімейства</a:t>
            </a:r>
            <a:r>
              <a:rPr lang="ru-RU" sz="2000" dirty="0" smtClean="0"/>
              <a:t> санталового. </a:t>
            </a:r>
            <a:r>
              <a:rPr lang="ru-RU" sz="2000" dirty="0" err="1" smtClean="0"/>
              <a:t>Раніше</a:t>
            </a:r>
            <a:r>
              <a:rPr lang="ru-RU" sz="2000" dirty="0" smtClean="0"/>
              <a:t> </a:t>
            </a:r>
            <a:r>
              <a:rPr lang="ru-RU" sz="2000" dirty="0" err="1" smtClean="0"/>
              <a:t>цей</a:t>
            </a:r>
            <a:r>
              <a:rPr lang="ru-RU" sz="2000" dirty="0" smtClean="0"/>
              <a:t> </a:t>
            </a:r>
            <a:r>
              <a:rPr lang="ru-RU" sz="2000" dirty="0" err="1" smtClean="0"/>
              <a:t>рід</a:t>
            </a:r>
            <a:r>
              <a:rPr lang="ru-RU" sz="2000" dirty="0" smtClean="0"/>
              <a:t> </a:t>
            </a:r>
            <a:r>
              <a:rPr lang="ru-RU" sz="2000" dirty="0" err="1" smtClean="0"/>
              <a:t>поміщали</a:t>
            </a:r>
            <a:r>
              <a:rPr lang="ru-RU" sz="2000" dirty="0" smtClean="0"/>
              <a:t> в </a:t>
            </a:r>
            <a:r>
              <a:rPr lang="ru-RU" sz="2000" dirty="0" err="1" smtClean="0"/>
              <a:t>сімейство</a:t>
            </a:r>
            <a:r>
              <a:rPr lang="ru-RU" sz="2000" dirty="0" smtClean="0"/>
              <a:t> </a:t>
            </a:r>
            <a:r>
              <a:rPr lang="ru-RU" sz="2000" dirty="0" err="1" smtClean="0"/>
              <a:t>омелових</a:t>
            </a:r>
            <a:r>
              <a:rPr lang="ru-RU" sz="2000" dirty="0" smtClean="0"/>
              <a:t> </a:t>
            </a:r>
            <a:r>
              <a:rPr lang="ru-RU" sz="2000" dirty="0" err="1" smtClean="0"/>
              <a:t>або</a:t>
            </a:r>
            <a:r>
              <a:rPr lang="ru-RU" sz="2000" dirty="0" smtClean="0"/>
              <a:t> </a:t>
            </a:r>
            <a:r>
              <a:rPr lang="ru-RU" sz="2000" dirty="0" err="1" smtClean="0"/>
              <a:t>сімейство</a:t>
            </a:r>
            <a:r>
              <a:rPr lang="ru-RU" sz="2000" dirty="0" smtClean="0"/>
              <a:t> </a:t>
            </a:r>
            <a:r>
              <a:rPr lang="ru-RU" sz="2000" dirty="0" err="1" smtClean="0"/>
              <a:t>Ремнецветніковие</a:t>
            </a:r>
            <a:r>
              <a:rPr lang="ru-RU" sz="2000" dirty="0" smtClean="0"/>
              <a:t>.</a:t>
            </a:r>
            <a:br>
              <a:rPr lang="ru-RU" sz="2000" dirty="0" smtClean="0"/>
            </a:br>
            <a:r>
              <a:rPr lang="ru-RU" sz="2000" dirty="0" err="1" smtClean="0"/>
              <a:t>Синонім</a:t>
            </a:r>
            <a:r>
              <a:rPr lang="ru-RU" sz="2000" dirty="0" smtClean="0"/>
              <a:t> </a:t>
            </a:r>
            <a:r>
              <a:rPr lang="ru-RU" sz="2000" dirty="0" err="1" smtClean="0"/>
              <a:t>наукової</a:t>
            </a:r>
            <a:r>
              <a:rPr lang="ru-RU" sz="2000" dirty="0" smtClean="0"/>
              <a:t> </a:t>
            </a:r>
            <a:r>
              <a:rPr lang="ru-RU" sz="2000" dirty="0" err="1" smtClean="0"/>
              <a:t>назви</a:t>
            </a:r>
            <a:r>
              <a:rPr lang="ru-RU" sz="2000" dirty="0" smtClean="0"/>
              <a:t> - </a:t>
            </a:r>
            <a:r>
              <a:rPr lang="en-US" sz="2000" dirty="0" err="1" smtClean="0"/>
              <a:t>Razoumofskya</a:t>
            </a:r>
            <a:r>
              <a:rPr lang="en-US" sz="2000" dirty="0" smtClean="0"/>
              <a:t> </a:t>
            </a:r>
            <a:r>
              <a:rPr lang="en-US" sz="2000" dirty="0" err="1" smtClean="0"/>
              <a:t>Hoffm</a:t>
            </a:r>
            <a:r>
              <a:rPr lang="uk-UA" sz="2000" dirty="0" smtClean="0"/>
              <a:t/>
            </a:r>
            <a:br>
              <a:rPr lang="uk-UA" sz="2000" dirty="0" smtClean="0"/>
            </a:br>
            <a:r>
              <a:rPr lang="ru-RU" sz="2000" dirty="0" err="1" smtClean="0"/>
              <a:t>Арцеутобіум</a:t>
            </a:r>
            <a:r>
              <a:rPr lang="ru-RU" sz="2000" dirty="0" smtClean="0"/>
              <a:t> </a:t>
            </a:r>
            <a:r>
              <a:rPr lang="ru-RU" sz="2000" dirty="0" err="1" smtClean="0"/>
              <a:t>ялівцевий</a:t>
            </a:r>
            <a:r>
              <a:rPr lang="ru-RU" sz="2000" dirty="0" smtClean="0"/>
              <a:t> (</a:t>
            </a:r>
            <a:r>
              <a:rPr lang="en-US" sz="2000" dirty="0" err="1" smtClean="0"/>
              <a:t>Arceuthobium</a:t>
            </a:r>
            <a:r>
              <a:rPr lang="en-US" sz="2000" dirty="0" smtClean="0"/>
              <a:t> </a:t>
            </a:r>
            <a:r>
              <a:rPr lang="en-US" sz="2000" dirty="0" err="1" smtClean="0"/>
              <a:t>oxicedri</a:t>
            </a:r>
            <a:r>
              <a:rPr lang="en-US" sz="2000" dirty="0" smtClean="0"/>
              <a:t>) </a:t>
            </a:r>
            <a:r>
              <a:rPr lang="ru-RU" sz="2000" dirty="0" err="1" smtClean="0"/>
              <a:t>або</a:t>
            </a:r>
            <a:r>
              <a:rPr lang="ru-RU" sz="2000" dirty="0" smtClean="0"/>
              <a:t> </a:t>
            </a:r>
            <a:r>
              <a:rPr lang="ru-RU" sz="2000" dirty="0" err="1" smtClean="0"/>
              <a:t>Можевелояднік©</a:t>
            </a:r>
            <a:r>
              <a:rPr lang="ru-RU" sz="2000" dirty="0" smtClean="0"/>
              <a:t> </a:t>
            </a:r>
            <a:r>
              <a:rPr lang="en-US" sz="2000" dirty="0" smtClean="0"/>
              <a:t>Stan </a:t>
            </a:r>
            <a:r>
              <a:rPr lang="en-US" sz="2000" dirty="0" err="1" smtClean="0"/>
              <a:t>Shebs</a:t>
            </a:r>
            <a:r>
              <a:rPr lang="en-US" sz="2000" dirty="0" smtClean="0"/>
              <a:t/>
            </a:r>
            <a:br>
              <a:rPr lang="en-US" sz="2000" dirty="0" smtClean="0"/>
            </a:br>
            <a:r>
              <a:rPr lang="uk-UA" sz="2000" dirty="0" smtClean="0"/>
              <a:t>                       </a:t>
            </a:r>
            <a:r>
              <a:rPr lang="ru-RU" sz="2800" b="1" dirty="0" err="1" smtClean="0"/>
              <a:t>види</a:t>
            </a:r>
            <a:r>
              <a:rPr lang="ru-RU" sz="2000" b="1" dirty="0" smtClean="0"/>
              <a:t/>
            </a:r>
            <a:br>
              <a:rPr lang="ru-RU" sz="2000" b="1" dirty="0" smtClean="0"/>
            </a:br>
            <a:r>
              <a:rPr lang="ru-RU" sz="1800" b="1" dirty="0" smtClean="0"/>
              <a:t>1.</a:t>
            </a:r>
            <a:r>
              <a:rPr lang="ru-RU" sz="1800" dirty="0" smtClean="0"/>
              <a:t>Арцеутобіум </a:t>
            </a:r>
            <a:r>
              <a:rPr lang="ru-RU" sz="1800" dirty="0" err="1" smtClean="0"/>
              <a:t>американський</a:t>
            </a:r>
            <a:r>
              <a:rPr lang="ru-RU" sz="1800" dirty="0" smtClean="0"/>
              <a:t> (</a:t>
            </a:r>
            <a:r>
              <a:rPr lang="en-US" sz="1800" i="1" dirty="0" err="1" smtClean="0"/>
              <a:t>Arceuthobium</a:t>
            </a:r>
            <a:r>
              <a:rPr lang="en-US" sz="1800" i="1" dirty="0" smtClean="0"/>
              <a:t> </a:t>
            </a:r>
            <a:r>
              <a:rPr lang="en-US" sz="1800" i="1" dirty="0" err="1" smtClean="0"/>
              <a:t>americanum</a:t>
            </a:r>
            <a:r>
              <a:rPr lang="en-US" sz="1800" dirty="0" smtClean="0"/>
              <a:t>)</a:t>
            </a:r>
            <a:br>
              <a:rPr lang="en-US" sz="1800" dirty="0" smtClean="0"/>
            </a:br>
            <a:r>
              <a:rPr lang="uk-UA" sz="1800" dirty="0" smtClean="0"/>
              <a:t>2.</a:t>
            </a:r>
            <a:r>
              <a:rPr lang="ru-RU" sz="1800" dirty="0" err="1" smtClean="0"/>
              <a:t>Арцеутобіум</a:t>
            </a:r>
            <a:r>
              <a:rPr lang="ru-RU" sz="1800" dirty="0" smtClean="0"/>
              <a:t> / </a:t>
            </a:r>
            <a:r>
              <a:rPr lang="ru-RU" sz="1800" dirty="0" err="1" smtClean="0"/>
              <a:t>карликова</a:t>
            </a:r>
            <a:r>
              <a:rPr lang="ru-RU" sz="1800" dirty="0" smtClean="0"/>
              <a:t> омела (</a:t>
            </a:r>
            <a:r>
              <a:rPr lang="en-US" sz="1800" i="1" dirty="0" err="1" smtClean="0"/>
              <a:t>Arceuthobium</a:t>
            </a:r>
            <a:r>
              <a:rPr lang="en-US" sz="1800" i="1" dirty="0" smtClean="0"/>
              <a:t> </a:t>
            </a:r>
            <a:r>
              <a:rPr lang="en-US" sz="1800" i="1" dirty="0" err="1" smtClean="0"/>
              <a:t>camplyopodum</a:t>
            </a:r>
            <a:r>
              <a:rPr lang="en-US" sz="1800" dirty="0" smtClean="0"/>
              <a:t>)</a:t>
            </a:r>
            <a:br>
              <a:rPr lang="en-US" sz="1800" dirty="0" smtClean="0"/>
            </a:br>
            <a:r>
              <a:rPr lang="uk-UA" sz="1800" dirty="0" smtClean="0"/>
              <a:t>3.</a:t>
            </a:r>
            <a:r>
              <a:rPr lang="ru-RU" sz="1800" dirty="0" err="1" smtClean="0"/>
              <a:t>Арцеутобіум</a:t>
            </a:r>
            <a:r>
              <a:rPr lang="ru-RU" sz="1800" dirty="0" smtClean="0"/>
              <a:t> </a:t>
            </a:r>
            <a:r>
              <a:rPr lang="ru-RU" sz="1800" dirty="0" err="1" smtClean="0"/>
              <a:t>ялівцевий</a:t>
            </a:r>
            <a:r>
              <a:rPr lang="ru-RU" sz="1800" dirty="0" smtClean="0"/>
              <a:t> (</a:t>
            </a:r>
            <a:r>
              <a:rPr lang="en-US" sz="1800" i="1" dirty="0" err="1" smtClean="0"/>
              <a:t>Arceuthobium</a:t>
            </a:r>
            <a:r>
              <a:rPr lang="en-US" sz="1800" i="1" dirty="0" smtClean="0"/>
              <a:t> </a:t>
            </a:r>
            <a:r>
              <a:rPr lang="en-US" sz="1800" i="1" dirty="0" err="1" smtClean="0"/>
              <a:t>oxicedri</a:t>
            </a:r>
            <a:r>
              <a:rPr lang="en-US" sz="2400" dirty="0" smtClean="0"/>
              <a:t>)</a:t>
            </a:r>
            <a:r>
              <a:rPr lang="uk-UA" sz="2400" dirty="0" smtClean="0"/>
              <a:t/>
            </a:r>
            <a:br>
              <a:rPr lang="uk-UA" sz="2400" dirty="0" smtClean="0"/>
            </a:br>
            <a:r>
              <a:rPr lang="ru-RU" sz="1800" dirty="0" err="1" smtClean="0"/>
              <a:t>Найбільш</a:t>
            </a:r>
            <a:r>
              <a:rPr lang="ru-RU" sz="1800" dirty="0" smtClean="0"/>
              <a:t> </a:t>
            </a:r>
            <a:r>
              <a:rPr lang="ru-RU" sz="1800" dirty="0" err="1" smtClean="0"/>
              <a:t>відомий</a:t>
            </a:r>
            <a:r>
              <a:rPr lang="ru-RU" sz="1800" dirty="0" smtClean="0"/>
              <a:t> вид - </a:t>
            </a:r>
            <a:r>
              <a:rPr lang="ru-RU" sz="1800" dirty="0" err="1" smtClean="0"/>
              <a:t>Арцеутобіум</a:t>
            </a:r>
            <a:r>
              <a:rPr lang="ru-RU" sz="1800" dirty="0" smtClean="0"/>
              <a:t> </a:t>
            </a:r>
            <a:r>
              <a:rPr lang="ru-RU" sz="1800" dirty="0" err="1" smtClean="0"/>
              <a:t>ялівцевий</a:t>
            </a:r>
            <a:r>
              <a:rPr lang="ru-RU" sz="1800" dirty="0" smtClean="0"/>
              <a:t> (</a:t>
            </a:r>
            <a:r>
              <a:rPr lang="en-US" sz="1800" i="1" dirty="0" err="1" smtClean="0"/>
              <a:t>Arceuthobium</a:t>
            </a:r>
            <a:r>
              <a:rPr lang="en-US" sz="1800" i="1" dirty="0" smtClean="0"/>
              <a:t> </a:t>
            </a:r>
            <a:r>
              <a:rPr lang="en-US" sz="1800" i="1" dirty="0" err="1" smtClean="0"/>
              <a:t>oxicedri</a:t>
            </a:r>
            <a:r>
              <a:rPr lang="en-US" sz="1800" i="1" dirty="0" smtClean="0"/>
              <a:t> </a:t>
            </a:r>
            <a:r>
              <a:rPr lang="en-US" sz="1800" dirty="0" err="1" smtClean="0"/>
              <a:t>M.Bieb</a:t>
            </a:r>
            <a:r>
              <a:rPr lang="en-US" sz="1800" dirty="0" smtClean="0"/>
              <a:t>.) </a:t>
            </a:r>
            <a:r>
              <a:rPr lang="ru-RU" sz="1800" dirty="0" err="1" smtClean="0"/>
              <a:t>Висота</a:t>
            </a:r>
            <a:r>
              <a:rPr lang="ru-RU" sz="1800" dirty="0" smtClean="0"/>
              <a:t> </a:t>
            </a:r>
            <a:r>
              <a:rPr lang="ru-RU" sz="1800" dirty="0" err="1" smtClean="0"/>
              <a:t>рослини</a:t>
            </a:r>
            <a:r>
              <a:rPr lang="ru-RU" sz="1800" dirty="0" smtClean="0"/>
              <a:t> - </a:t>
            </a:r>
            <a:r>
              <a:rPr lang="ru-RU" sz="1800" dirty="0" err="1" smtClean="0"/>
              <a:t>від</a:t>
            </a:r>
            <a:r>
              <a:rPr lang="ru-RU" sz="1800" dirty="0" smtClean="0"/>
              <a:t> </a:t>
            </a:r>
            <a:r>
              <a:rPr lang="ru-RU" sz="1800" dirty="0" err="1" smtClean="0"/>
              <a:t>двох</a:t>
            </a:r>
            <a:r>
              <a:rPr lang="ru-RU" sz="1800" dirty="0" smtClean="0"/>
              <a:t> до </a:t>
            </a:r>
            <a:r>
              <a:rPr lang="ru-RU" sz="1800" dirty="0" err="1" smtClean="0"/>
              <a:t>двадцяти</a:t>
            </a:r>
            <a:r>
              <a:rPr lang="ru-RU" sz="1800" dirty="0" smtClean="0"/>
              <a:t> </a:t>
            </a:r>
            <a:r>
              <a:rPr lang="ru-RU" sz="1800" dirty="0" err="1" smtClean="0"/>
              <a:t>сантиметрів</a:t>
            </a:r>
            <a:r>
              <a:rPr lang="ru-RU" sz="1800" dirty="0" smtClean="0"/>
              <a:t>. </a:t>
            </a:r>
            <a:r>
              <a:rPr lang="ru-RU" sz="1800" dirty="0" err="1" smtClean="0"/>
              <a:t>Рослина</a:t>
            </a:r>
            <a:r>
              <a:rPr lang="ru-RU" sz="1800" dirty="0" smtClean="0"/>
              <a:t> голе, </a:t>
            </a:r>
            <a:r>
              <a:rPr lang="ru-RU" sz="1800" dirty="0" err="1" smtClean="0"/>
              <a:t>гілки</a:t>
            </a:r>
            <a:r>
              <a:rPr lang="ru-RU" sz="1800" dirty="0" smtClean="0"/>
              <a:t> </a:t>
            </a:r>
            <a:r>
              <a:rPr lang="ru-RU" sz="1800" dirty="0" err="1" smtClean="0"/>
              <a:t>стислі</a:t>
            </a:r>
            <a:r>
              <a:rPr lang="ru-RU" sz="1800" dirty="0" smtClean="0"/>
              <a:t>, </a:t>
            </a:r>
            <a:r>
              <a:rPr lang="ru-RU" sz="1800" dirty="0" err="1" smtClean="0"/>
              <a:t>членисті</a:t>
            </a:r>
            <a:r>
              <a:rPr lang="ru-RU" sz="1800" dirty="0" smtClean="0"/>
              <a:t>; </a:t>
            </a:r>
            <a:r>
              <a:rPr lang="ru-RU" sz="1800" dirty="0" err="1" smtClean="0"/>
              <a:t>листя</a:t>
            </a:r>
            <a:r>
              <a:rPr lang="ru-RU" sz="1800" dirty="0" smtClean="0"/>
              <a:t> </a:t>
            </a:r>
            <a:r>
              <a:rPr lang="ru-RU" sz="1800" dirty="0" err="1" smtClean="0"/>
              <a:t>дрібні</a:t>
            </a:r>
            <a:r>
              <a:rPr lang="ru-RU" sz="1800" dirty="0" smtClean="0"/>
              <a:t>, </a:t>
            </a:r>
            <a:r>
              <a:rPr lang="ru-RU" sz="1800" dirty="0" err="1" smtClean="0"/>
              <a:t>зростаються</a:t>
            </a:r>
            <a:r>
              <a:rPr lang="ru-RU" sz="1800" dirty="0" smtClean="0"/>
              <a:t> в </a:t>
            </a:r>
            <a:r>
              <a:rPr lang="ru-RU" sz="1800" dirty="0" err="1" smtClean="0"/>
              <a:t>невеликі</a:t>
            </a:r>
            <a:r>
              <a:rPr lang="ru-RU" sz="1800" dirty="0" smtClean="0"/>
              <a:t> </a:t>
            </a:r>
            <a:r>
              <a:rPr lang="ru-RU" sz="1800" dirty="0" err="1" smtClean="0"/>
              <a:t>піхви</a:t>
            </a:r>
            <a:r>
              <a:rPr lang="ru-RU" sz="1800" dirty="0" smtClean="0"/>
              <a:t>; </a:t>
            </a:r>
            <a:r>
              <a:rPr lang="ru-RU" sz="1800" dirty="0" err="1" smtClean="0"/>
              <a:t>квітки</a:t>
            </a:r>
            <a:r>
              <a:rPr lang="ru-RU" sz="1800" dirty="0" smtClean="0"/>
              <a:t> </a:t>
            </a:r>
            <a:r>
              <a:rPr lang="ru-RU" sz="1800" dirty="0" err="1" smtClean="0"/>
              <a:t>поодинокі</a:t>
            </a:r>
            <a:r>
              <a:rPr lang="ru-RU" sz="1800" dirty="0" smtClean="0"/>
              <a:t> </a:t>
            </a:r>
            <a:r>
              <a:rPr lang="ru-RU" sz="1800" dirty="0" err="1" smtClean="0"/>
              <a:t>в</a:t>
            </a:r>
            <a:r>
              <a:rPr lang="ru-RU" sz="1800" dirty="0" smtClean="0"/>
              <a:t> пазухах </a:t>
            </a:r>
            <a:r>
              <a:rPr lang="ru-RU" sz="1800" dirty="0" err="1" smtClean="0"/>
              <a:t>листків</a:t>
            </a:r>
            <a:r>
              <a:rPr lang="ru-RU" sz="1800" dirty="0" smtClean="0"/>
              <a:t>, </a:t>
            </a:r>
            <a:r>
              <a:rPr lang="ru-RU" sz="1800" dirty="0" err="1" smtClean="0"/>
              <a:t>одностатеві</a:t>
            </a:r>
            <a:r>
              <a:rPr lang="ru-RU" sz="1800" dirty="0" smtClean="0"/>
              <a:t>, </a:t>
            </a:r>
            <a:r>
              <a:rPr lang="ru-RU" sz="1800" dirty="0" err="1" smtClean="0"/>
              <a:t>дводомні</a:t>
            </a:r>
            <a:r>
              <a:rPr lang="ru-RU" sz="1800" dirty="0" smtClean="0"/>
              <a:t>; </a:t>
            </a:r>
            <a:r>
              <a:rPr lang="ru-RU" sz="1800" dirty="0" err="1" smtClean="0"/>
              <a:t>тичинкові</a:t>
            </a:r>
            <a:r>
              <a:rPr lang="ru-RU" sz="1800" dirty="0" smtClean="0"/>
              <a:t> </a:t>
            </a:r>
            <a:r>
              <a:rPr lang="ru-RU" sz="1800" dirty="0" err="1" smtClean="0"/>
              <a:t>квітки</a:t>
            </a:r>
            <a:r>
              <a:rPr lang="ru-RU" sz="1800" dirty="0" smtClean="0"/>
              <a:t> </a:t>
            </a:r>
            <a:r>
              <a:rPr lang="ru-RU" sz="1800" dirty="0" err="1" smtClean="0"/>
              <a:t>з</a:t>
            </a:r>
            <a:r>
              <a:rPr lang="ru-RU" sz="1800" dirty="0" smtClean="0"/>
              <a:t> 2-5-роздільним </a:t>
            </a:r>
            <a:r>
              <a:rPr lang="ru-RU" sz="1800" dirty="0" err="1" smtClean="0"/>
              <a:t>відгином</a:t>
            </a:r>
            <a:r>
              <a:rPr lang="ru-RU" sz="1800" dirty="0" smtClean="0"/>
              <a:t>; </a:t>
            </a:r>
            <a:r>
              <a:rPr lang="ru-RU" sz="1800" dirty="0" err="1" smtClean="0"/>
              <a:t>маточкові</a:t>
            </a:r>
            <a:r>
              <a:rPr lang="ru-RU" sz="1800" dirty="0" smtClean="0"/>
              <a:t> </a:t>
            </a:r>
            <a:r>
              <a:rPr lang="ru-RU" sz="1800" dirty="0" err="1" smtClean="0"/>
              <a:t>квітки</a:t>
            </a:r>
            <a:r>
              <a:rPr lang="ru-RU" sz="1800" dirty="0" smtClean="0"/>
              <a:t> </a:t>
            </a:r>
            <a:r>
              <a:rPr lang="ru-RU" sz="1800" dirty="0" err="1" smtClean="0"/>
              <a:t>з</a:t>
            </a:r>
            <a:r>
              <a:rPr lang="ru-RU" sz="1800" dirty="0" smtClean="0"/>
              <a:t> </a:t>
            </a:r>
            <a:r>
              <a:rPr lang="ru-RU" sz="1800" dirty="0" err="1" smtClean="0"/>
              <a:t>двухраздельная</a:t>
            </a:r>
            <a:r>
              <a:rPr lang="ru-RU" sz="1800" dirty="0" smtClean="0"/>
              <a:t> </a:t>
            </a:r>
            <a:r>
              <a:rPr lang="ru-RU" sz="1800" dirty="0" err="1" smtClean="0"/>
              <a:t>оцвітиною</a:t>
            </a:r>
            <a:r>
              <a:rPr lang="ru-RU" sz="1800" dirty="0" smtClean="0"/>
              <a:t>. </a:t>
            </a:r>
            <a:r>
              <a:rPr lang="ru-RU" sz="1800" dirty="0" err="1" smtClean="0"/>
              <a:t>Помилковий</a:t>
            </a:r>
            <a:r>
              <a:rPr lang="ru-RU" sz="1800" dirty="0" smtClean="0"/>
              <a:t> </a:t>
            </a:r>
            <a:r>
              <a:rPr lang="ru-RU" sz="1800" dirty="0" err="1" smtClean="0"/>
              <a:t>плід</a:t>
            </a:r>
            <a:r>
              <a:rPr lang="ru-RU" sz="1800" dirty="0" smtClean="0"/>
              <a:t> у </a:t>
            </a:r>
            <a:r>
              <a:rPr lang="ru-RU" sz="1800" dirty="0" err="1" smtClean="0"/>
              <a:t>вигляді</a:t>
            </a:r>
            <a:r>
              <a:rPr lang="ru-RU" sz="1800" dirty="0" smtClean="0"/>
              <a:t> </a:t>
            </a:r>
            <a:r>
              <a:rPr lang="ru-RU" sz="1800" dirty="0" err="1" smtClean="0"/>
              <a:t>ягоди</a:t>
            </a:r>
            <a:r>
              <a:rPr lang="ru-RU" sz="1800" dirty="0" smtClean="0"/>
              <a:t>, </a:t>
            </a:r>
            <a:r>
              <a:rPr lang="ru-RU" sz="1800" dirty="0" err="1" smtClean="0"/>
              <a:t>блакитний</a:t>
            </a:r>
            <a:r>
              <a:rPr lang="ru-RU" sz="1800" dirty="0" smtClean="0"/>
              <a:t>, </a:t>
            </a:r>
            <a:r>
              <a:rPr lang="ru-RU" sz="1800" dirty="0" err="1" smtClean="0"/>
              <a:t>яйцеподібний</a:t>
            </a:r>
            <a:r>
              <a:rPr lang="ru-RU" sz="1800" dirty="0" smtClean="0"/>
              <a:t>. </a:t>
            </a:r>
            <a:r>
              <a:rPr lang="ru-RU" sz="1800" dirty="0" err="1" smtClean="0"/>
              <a:t>Невеликі</a:t>
            </a:r>
            <a:r>
              <a:rPr lang="ru-RU" sz="1800" dirty="0" smtClean="0"/>
              <a:t>, сильно </a:t>
            </a:r>
            <a:r>
              <a:rPr lang="ru-RU" sz="1800" dirty="0" err="1" smtClean="0"/>
              <a:t>розгалужені</a:t>
            </a:r>
            <a:r>
              <a:rPr lang="ru-RU" sz="1800" dirty="0" smtClean="0"/>
              <a:t> </a:t>
            </a:r>
            <a:r>
              <a:rPr lang="ru-RU" sz="1800" dirty="0" err="1" smtClean="0"/>
              <a:t>паразитні</a:t>
            </a:r>
            <a:r>
              <a:rPr lang="ru-RU" sz="1800" dirty="0" smtClean="0"/>
              <a:t> </a:t>
            </a:r>
            <a:r>
              <a:rPr lang="ru-RU" sz="1800" dirty="0" err="1" smtClean="0"/>
              <a:t>гілки</a:t>
            </a:r>
            <a:r>
              <a:rPr lang="ru-RU" sz="1800" dirty="0" smtClean="0"/>
              <a:t> </a:t>
            </a:r>
            <a:r>
              <a:rPr lang="ru-RU" sz="1800" dirty="0" err="1" smtClean="0"/>
              <a:t>деревенеющіе</a:t>
            </a:r>
            <a:r>
              <a:rPr lang="ru-RU" sz="1800" dirty="0" smtClean="0"/>
              <a:t>; </a:t>
            </a:r>
            <a:r>
              <a:rPr lang="ru-RU" sz="1800" dirty="0" err="1" smtClean="0"/>
              <a:t>листя</a:t>
            </a:r>
            <a:r>
              <a:rPr lang="ru-RU" sz="1800" dirty="0" smtClean="0"/>
              <a:t> </a:t>
            </a:r>
            <a:r>
              <a:rPr lang="ru-RU" sz="1800" dirty="0" err="1" smtClean="0"/>
              <a:t>дрібні</a:t>
            </a:r>
            <a:r>
              <a:rPr lang="ru-RU" sz="1800" dirty="0" smtClean="0"/>
              <a:t>, </a:t>
            </a:r>
            <a:r>
              <a:rPr lang="ru-RU" sz="1800" dirty="0" err="1" smtClean="0"/>
              <a:t>лускоподібний</a:t>
            </a:r>
            <a:r>
              <a:rPr lang="ru-RU" sz="1800" dirty="0" smtClean="0"/>
              <a:t>, попарно </a:t>
            </a:r>
            <a:r>
              <a:rPr lang="ru-RU" sz="1800" dirty="0" err="1" smtClean="0"/>
              <a:t>сидять</a:t>
            </a:r>
            <a:r>
              <a:rPr lang="ru-RU" sz="1800" dirty="0" smtClean="0"/>
              <a:t>; </a:t>
            </a:r>
            <a:r>
              <a:rPr lang="ru-RU" sz="1800" dirty="0" err="1" smtClean="0"/>
              <a:t>рослина</a:t>
            </a:r>
            <a:r>
              <a:rPr lang="ru-RU" sz="1800" dirty="0" smtClean="0"/>
              <a:t> </a:t>
            </a:r>
            <a:r>
              <a:rPr lang="ru-RU" sz="1800" dirty="0" err="1" smtClean="0"/>
              <a:t>вічнозелена</a:t>
            </a:r>
            <a:r>
              <a:rPr lang="ru-RU" sz="1800" dirty="0" smtClean="0"/>
              <a:t>.</a:t>
            </a:r>
            <a:r>
              <a:rPr lang="en-US" sz="2800" dirty="0" smtClean="0"/>
              <a:t/>
            </a:r>
            <a:br>
              <a:rPr lang="en-US" sz="2800" dirty="0" smtClean="0"/>
            </a:br>
            <a:r>
              <a:rPr lang="en-US" sz="2800" dirty="0" smtClean="0"/>
              <a:t/>
            </a:r>
            <a:br>
              <a:rPr lang="en-US" sz="2800" dirty="0" smtClean="0"/>
            </a:br>
            <a:endParaRPr lang="ru-RU" sz="2800" dirty="0"/>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12064"/>
            <a:ext cx="8215370" cy="5917332"/>
          </a:xfrm>
        </p:spPr>
        <p:txBody>
          <a:bodyPr/>
          <a:lstStyle/>
          <a:p>
            <a:endParaRPr lang="ru-RU" dirty="0"/>
          </a:p>
        </p:txBody>
      </p:sp>
      <p:pic>
        <p:nvPicPr>
          <p:cNvPr id="4" name="Рисунок 3" descr="800px-Sapria_(34).JPG"/>
          <p:cNvPicPr>
            <a:picLocks noChangeAspect="1"/>
          </p:cNvPicPr>
          <p:nvPr/>
        </p:nvPicPr>
        <p:blipFill>
          <a:blip r:embed="rId3"/>
          <a:stretch>
            <a:fillRect/>
          </a:stretch>
        </p:blipFill>
        <p:spPr>
          <a:xfrm>
            <a:off x="357158" y="142852"/>
            <a:ext cx="8572560" cy="6429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1928794" y="5500702"/>
            <a:ext cx="585791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Кінець</a:t>
            </a:r>
            <a:r>
              <a:rPr lang="uk-UA" sz="4000" dirty="0" smtClean="0"/>
              <a:t> </a:t>
            </a:r>
            <a:endParaRPr lang="ru-RU" sz="4000" dirty="0"/>
          </a:p>
        </p:txBody>
      </p:sp>
    </p:spTree>
  </p:cSld>
  <p:clrMapOvr>
    <a:masterClrMapping/>
  </p:clrMapOvr>
  <p:transition>
    <p:wipe dir="d"/>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772400" cy="6131646"/>
          </a:xfrm>
        </p:spPr>
        <p:txBody>
          <a:bodyPr/>
          <a:lstStyle/>
          <a:p>
            <a:r>
              <a:rPr lang="ru-RU" sz="1800" dirty="0" err="1" smtClean="0">
                <a:latin typeface="Times New Roman" pitchFamily="18" charset="0"/>
                <a:cs typeface="Times New Roman" pitchFamily="18" charset="0"/>
              </a:rPr>
              <a:t>Зустрічається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Криму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гірському</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Кавказі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Західно-Кавказький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Південно-Кавказький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райони</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Середній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Азії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гірська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Середзем'я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Європа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південь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Балканський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півострів</a:t>
            </a:r>
            <a:r>
              <a:rPr lang="ru-RU" sz="1800" dirty="0" smtClean="0">
                <a:latin typeface="Times New Roman" pitchFamily="18" charset="0"/>
                <a:cs typeface="Times New Roman" pitchFamily="18" charset="0"/>
              </a:rPr>
              <a:t>, Мала </a:t>
            </a:r>
            <a:r>
              <a:rPr lang="ru-RU" sz="1800" dirty="0" err="1" smtClean="0">
                <a:latin typeface="Times New Roman" pitchFamily="18" charset="0"/>
                <a:cs typeface="Times New Roman" pitchFamily="18" charset="0"/>
              </a:rPr>
              <a:t>Азія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Турецька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Вірменія</a:t>
            </a:r>
            <a:r>
              <a:rPr lang="ru-RU" sz="1800" dirty="0" smtClean="0">
                <a:latin typeface="Times New Roman" pitchFamily="18" charset="0"/>
                <a:cs typeface="Times New Roman" pitchFamily="18" charset="0"/>
              </a:rPr>
              <a:t>, Курдистан, </a:t>
            </a:r>
            <a:r>
              <a:rPr lang="ru-RU" sz="1800" dirty="0" err="1" smtClean="0">
                <a:latin typeface="Times New Roman" pitchFamily="18" charset="0"/>
                <a:cs typeface="Times New Roman" pitchFamily="18" charset="0"/>
              </a:rPr>
              <a:t>Іран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Гімалаї.Паразитує</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коренях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ялівців</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висоти</a:t>
            </a:r>
            <a:r>
              <a:rPr lang="ru-RU" sz="1800" dirty="0" smtClean="0">
                <a:latin typeface="Times New Roman" pitchFamily="18" charset="0"/>
                <a:cs typeface="Times New Roman" pitchFamily="18" charset="0"/>
              </a:rPr>
              <a:t> 2 000-2 500 </a:t>
            </a:r>
            <a:r>
              <a:rPr lang="ru-RU" sz="1800" dirty="0" err="1" smtClean="0">
                <a:latin typeface="Times New Roman" pitchFamily="18" charset="0"/>
                <a:cs typeface="Times New Roman" pitchFamily="18" charset="0"/>
              </a:rPr>
              <a:t>метрів</a:t>
            </a:r>
            <a:r>
              <a:rPr lang="ru-RU" sz="1800" dirty="0" smtClean="0">
                <a:latin typeface="Times New Roman" pitchFamily="18" charset="0"/>
                <a:cs typeface="Times New Roman" pitchFamily="18" charset="0"/>
              </a:rPr>
              <a:t> над </a:t>
            </a:r>
            <a:r>
              <a:rPr lang="ru-RU" sz="1800" dirty="0" err="1" smtClean="0">
                <a:latin typeface="Times New Roman" pitchFamily="18" charset="0"/>
                <a:cs typeface="Times New Roman" pitchFamily="18" charset="0"/>
              </a:rPr>
              <a:t>рівнем</a:t>
            </a:r>
            <a:r>
              <a:rPr lang="ru-RU" sz="1800" dirty="0" smtClean="0">
                <a:latin typeface="Times New Roman" pitchFamily="18" charset="0"/>
                <a:cs typeface="Times New Roman" pitchFamily="18" charset="0"/>
              </a:rPr>
              <a:t> моря.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У </a:t>
            </a:r>
            <a:r>
              <a:rPr lang="ru-RU" sz="1800" dirty="0" err="1" smtClean="0">
                <a:latin typeface="Times New Roman" pitchFamily="18" charset="0"/>
                <a:cs typeface="Times New Roman" pitchFamily="18" charset="0"/>
              </a:rPr>
              <a:t>народі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називають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можжевелояднік</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dirty="0" smtClean="0"/>
              <a:t/>
            </a:r>
            <a:br>
              <a:rPr lang="ru-RU" dirty="0" smtClean="0"/>
            </a:br>
            <a:endParaRPr lang="ru-RU" dirty="0"/>
          </a:p>
        </p:txBody>
      </p:sp>
      <p:pic>
        <p:nvPicPr>
          <p:cNvPr id="4" name="Рисунок 3" descr="56258_2a1ddba5-520x378.jpg"/>
          <p:cNvPicPr>
            <a:picLocks noChangeAspect="1"/>
          </p:cNvPicPr>
          <p:nvPr/>
        </p:nvPicPr>
        <p:blipFill>
          <a:blip r:embed="rId2"/>
          <a:stretch>
            <a:fillRect/>
          </a:stretch>
        </p:blipFill>
        <p:spPr>
          <a:xfrm>
            <a:off x="928662" y="1643050"/>
            <a:ext cx="7358114" cy="4857784"/>
          </a:xfrm>
          <a:prstGeom prst="rect">
            <a:avLst/>
          </a:prstGeo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703018"/>
          </a:xfrm>
        </p:spPr>
        <p:txBody>
          <a:bodyPr/>
          <a:lstStyle/>
          <a:p>
            <a:endParaRPr lang="ru-RU" dirty="0"/>
          </a:p>
        </p:txBody>
      </p:sp>
      <p:pic>
        <p:nvPicPr>
          <p:cNvPr id="4" name="Рисунок 3" descr="6944_c9d53902-520x561.jpg"/>
          <p:cNvPicPr>
            <a:picLocks noChangeAspect="1"/>
          </p:cNvPicPr>
          <p:nvPr/>
        </p:nvPicPr>
        <p:blipFill>
          <a:blip r:embed="rId2"/>
          <a:stretch>
            <a:fillRect/>
          </a:stretch>
        </p:blipFill>
        <p:spPr>
          <a:xfrm>
            <a:off x="857224" y="214290"/>
            <a:ext cx="7858180" cy="5143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071538" y="5429264"/>
            <a:ext cx="7572428" cy="646331"/>
          </a:xfrm>
          <a:prstGeom prst="rect">
            <a:avLst/>
          </a:prstGeom>
        </p:spPr>
        <p:txBody>
          <a:bodyPr wrap="square">
            <a:spAutoFit/>
          </a:bodyPr>
          <a:lstStyle/>
          <a:p>
            <a:r>
              <a:rPr lang="ru-RU" dirty="0" err="1" smtClean="0"/>
              <a:t>Арцеутобіум</a:t>
            </a:r>
            <a:r>
              <a:rPr lang="ru-RU" dirty="0" smtClean="0"/>
              <a:t> </a:t>
            </a:r>
            <a:r>
              <a:rPr lang="ru-RU" dirty="0" err="1" smtClean="0"/>
              <a:t>Можжевельніково</a:t>
            </a:r>
            <a:r>
              <a:rPr lang="ru-RU" dirty="0" smtClean="0"/>
              <a:t> (</a:t>
            </a:r>
            <a:r>
              <a:rPr lang="en-US" dirty="0" err="1" smtClean="0"/>
              <a:t>Arceuthobium</a:t>
            </a:r>
            <a:r>
              <a:rPr lang="en-US" dirty="0" smtClean="0"/>
              <a:t> </a:t>
            </a:r>
            <a:r>
              <a:rPr lang="en-US" dirty="0" err="1" smtClean="0"/>
              <a:t>oxycedri</a:t>
            </a:r>
            <a:r>
              <a:rPr lang="en-US" dirty="0" smtClean="0"/>
              <a:t>) </a:t>
            </a:r>
            <a:r>
              <a:rPr lang="ru-RU" dirty="0" err="1" smtClean="0"/>
              <a:t>Гілки</a:t>
            </a:r>
            <a:r>
              <a:rPr lang="ru-RU" dirty="0" smtClean="0"/>
              <a:t> </a:t>
            </a:r>
            <a:r>
              <a:rPr lang="ru-RU" dirty="0" err="1" smtClean="0"/>
              <a:t>ялівцю</a:t>
            </a:r>
            <a:r>
              <a:rPr lang="ru-RU" dirty="0" smtClean="0"/>
              <a:t> </a:t>
            </a:r>
            <a:r>
              <a:rPr lang="ru-RU" dirty="0" err="1" smtClean="0"/>
              <a:t>колючого</a:t>
            </a:r>
            <a:r>
              <a:rPr lang="ru-RU" dirty="0" smtClean="0"/>
              <a:t>, </a:t>
            </a:r>
            <a:r>
              <a:rPr lang="ru-RU" dirty="0" err="1" smtClean="0"/>
              <a:t>інтенсивно</a:t>
            </a:r>
            <a:r>
              <a:rPr lang="ru-RU" dirty="0" smtClean="0"/>
              <a:t> </a:t>
            </a:r>
            <a:r>
              <a:rPr lang="ru-RU" dirty="0" err="1" smtClean="0"/>
              <a:t>заселені</a:t>
            </a:r>
            <a:r>
              <a:rPr lang="ru-RU" dirty="0" smtClean="0"/>
              <a:t> </a:t>
            </a:r>
            <a:r>
              <a:rPr lang="ru-RU" dirty="0" err="1" smtClean="0"/>
              <a:t>арцеутобіумом</a:t>
            </a:r>
            <a:endParaRPr lang="ru-RU"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8072494" cy="6429420"/>
          </a:xfrm>
        </p:spPr>
        <p:txBody>
          <a:bodyPr/>
          <a:lstStyle/>
          <a:p>
            <a:r>
              <a:rPr lang="ru-RU" sz="2000" b="1" dirty="0" smtClean="0"/>
              <a:t>                    </a:t>
            </a:r>
            <a:r>
              <a:rPr lang="ru-RU" sz="2400" b="1" dirty="0" smtClean="0"/>
              <a:t>   </a:t>
            </a:r>
            <a:r>
              <a:rPr lang="ru-RU"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8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Застосування</a:t>
            </a:r>
            <a:r>
              <a:rPr lang="ru-RU" sz="2000" b="1" dirty="0" smtClean="0"/>
              <a:t/>
            </a:r>
            <a:br>
              <a:rPr lang="ru-RU" sz="2000" b="1" dirty="0" smtClean="0"/>
            </a:br>
            <a:r>
              <a:rPr lang="ru-RU" sz="2000" dirty="0" smtClean="0"/>
              <a:t>Стебла </a:t>
            </a:r>
            <a:r>
              <a:rPr lang="ru-RU" sz="2000" dirty="0" err="1" smtClean="0"/>
              <a:t>і</a:t>
            </a:r>
            <a:r>
              <a:rPr lang="ru-RU" sz="2000" dirty="0" smtClean="0"/>
              <a:t> </a:t>
            </a:r>
            <a:r>
              <a:rPr lang="ru-RU" sz="2000" dirty="0" err="1" smtClean="0"/>
              <a:t>листя</a:t>
            </a:r>
            <a:r>
              <a:rPr lang="ru-RU" sz="2000" dirty="0" smtClean="0"/>
              <a:t> </a:t>
            </a:r>
            <a:r>
              <a:rPr lang="ru-RU" sz="2000" dirty="0" err="1" smtClean="0"/>
              <a:t>арцеутобіума</a:t>
            </a:r>
            <a:r>
              <a:rPr lang="ru-RU" sz="2000" dirty="0" smtClean="0"/>
              <a:t> </a:t>
            </a:r>
            <a:r>
              <a:rPr lang="ru-RU" sz="2000" dirty="0" err="1" smtClean="0"/>
              <a:t>ялівцевого</a:t>
            </a:r>
            <a:r>
              <a:rPr lang="ru-RU" sz="2000" dirty="0" smtClean="0"/>
              <a:t> </a:t>
            </a:r>
            <a:r>
              <a:rPr lang="ru-RU" sz="2000" dirty="0" err="1" smtClean="0"/>
              <a:t>використовують</a:t>
            </a:r>
            <a:r>
              <a:rPr lang="ru-RU" sz="2000" dirty="0" smtClean="0"/>
              <a:t> в </a:t>
            </a:r>
            <a:r>
              <a:rPr lang="ru-RU" sz="2000" dirty="0" err="1" smtClean="0"/>
              <a:t>лікувальних</a:t>
            </a:r>
            <a:r>
              <a:rPr lang="ru-RU" sz="2000" dirty="0" smtClean="0"/>
              <a:t> </a:t>
            </a:r>
            <a:r>
              <a:rPr lang="ru-RU" sz="2000" dirty="0" err="1" smtClean="0"/>
              <a:t>цілях</a:t>
            </a:r>
            <a:r>
              <a:rPr lang="ru-RU" sz="2000" dirty="0" smtClean="0"/>
              <a:t>.</a:t>
            </a:r>
            <a:br>
              <a:rPr lang="ru-RU" sz="2000" dirty="0" smtClean="0"/>
            </a:br>
            <a:r>
              <a:rPr lang="ru-RU" sz="2000" dirty="0" err="1" smtClean="0"/>
              <a:t>Рослина</a:t>
            </a:r>
            <a:r>
              <a:rPr lang="ru-RU" sz="2000" dirty="0" smtClean="0"/>
              <a:t> </a:t>
            </a:r>
            <a:r>
              <a:rPr lang="ru-RU" sz="2000" dirty="0" err="1" smtClean="0"/>
              <a:t>містить</a:t>
            </a:r>
            <a:r>
              <a:rPr lang="ru-RU" sz="2000" dirty="0" smtClean="0"/>
              <a:t> </a:t>
            </a:r>
            <a:r>
              <a:rPr lang="ru-RU" sz="2000" dirty="0" err="1" smtClean="0"/>
              <a:t>сапонін</a:t>
            </a:r>
            <a:r>
              <a:rPr lang="ru-RU" sz="2000" dirty="0" smtClean="0"/>
              <a:t>, </a:t>
            </a:r>
            <a:r>
              <a:rPr lang="ru-RU" sz="2000" dirty="0" err="1" smtClean="0"/>
              <a:t>алкалоїди</a:t>
            </a:r>
            <a:r>
              <a:rPr lang="ru-RU" sz="2000" dirty="0" smtClean="0"/>
              <a:t> 0,7%, </a:t>
            </a:r>
            <a:r>
              <a:rPr lang="ru-RU" sz="2000" dirty="0" err="1" smtClean="0"/>
              <a:t>флавоноїди</a:t>
            </a:r>
            <a:r>
              <a:rPr lang="ru-RU" sz="2000" dirty="0" smtClean="0"/>
              <a:t> (</a:t>
            </a:r>
            <a:r>
              <a:rPr lang="ru-RU" sz="2000" dirty="0" err="1" smtClean="0"/>
              <a:t>мирицетин</a:t>
            </a:r>
            <a:r>
              <a:rPr lang="ru-RU" sz="2000" dirty="0" smtClean="0"/>
              <a:t>, </a:t>
            </a:r>
            <a:r>
              <a:rPr lang="ru-RU" sz="2000" dirty="0" err="1" smtClean="0"/>
              <a:t>кверцетин</a:t>
            </a:r>
            <a:r>
              <a:rPr lang="ru-RU" sz="2000" dirty="0" smtClean="0"/>
              <a:t>), </a:t>
            </a:r>
            <a:r>
              <a:rPr lang="ru-RU" sz="2000" dirty="0" err="1" smtClean="0"/>
              <a:t>лейкоантоціани</a:t>
            </a:r>
            <a:r>
              <a:rPr lang="ru-RU" sz="2000" dirty="0" smtClean="0"/>
              <a:t>, </a:t>
            </a:r>
            <a:r>
              <a:rPr lang="ru-RU" sz="2000" dirty="0" err="1" smtClean="0"/>
              <a:t>антоціани</a:t>
            </a:r>
            <a:r>
              <a:rPr lang="ru-RU" sz="2000" dirty="0" smtClean="0"/>
              <a:t> (</a:t>
            </a:r>
            <a:r>
              <a:rPr lang="ru-RU" sz="2000" dirty="0" err="1" smtClean="0"/>
              <a:t>дельфінідіна</a:t>
            </a:r>
            <a:r>
              <a:rPr lang="ru-RU" sz="2000" dirty="0" smtClean="0"/>
              <a:t>, </a:t>
            </a:r>
            <a:r>
              <a:rPr lang="ru-RU" sz="2000" dirty="0" err="1" smtClean="0"/>
              <a:t>ціанідин</a:t>
            </a:r>
            <a:r>
              <a:rPr lang="ru-RU" sz="2000" dirty="0" smtClean="0"/>
              <a:t>). У </a:t>
            </a:r>
            <a:r>
              <a:rPr lang="ru-RU" sz="2000" dirty="0" err="1" smtClean="0"/>
              <a:t>листі</a:t>
            </a:r>
            <a:r>
              <a:rPr lang="ru-RU" sz="2000" dirty="0" smtClean="0"/>
              <a:t> </a:t>
            </a:r>
            <a:r>
              <a:rPr lang="ru-RU" sz="2000" dirty="0" err="1" smtClean="0"/>
              <a:t>знайдено</a:t>
            </a:r>
            <a:r>
              <a:rPr lang="ru-RU" sz="2000" dirty="0" smtClean="0"/>
              <a:t> 3-0-глюкозид </a:t>
            </a:r>
            <a:r>
              <a:rPr lang="ru-RU" sz="2000" dirty="0" err="1" smtClean="0"/>
              <a:t>мирицетин</a:t>
            </a:r>
            <a:r>
              <a:rPr lang="ru-RU" sz="2000" dirty="0" smtClean="0"/>
              <a:t>. У плодах- </a:t>
            </a:r>
            <a:r>
              <a:rPr lang="ru-RU" sz="2000" dirty="0" err="1" smtClean="0"/>
              <a:t>ефірне</a:t>
            </a:r>
            <a:r>
              <a:rPr lang="ru-RU" sz="2000" dirty="0" smtClean="0"/>
              <a:t> масло 34-49%, </a:t>
            </a:r>
            <a:r>
              <a:rPr lang="ru-RU" sz="2000" dirty="0" err="1" smtClean="0"/>
              <a:t>вищі</a:t>
            </a:r>
            <a:r>
              <a:rPr lang="ru-RU" sz="2000" dirty="0" smtClean="0"/>
              <a:t> </a:t>
            </a:r>
            <a:r>
              <a:rPr lang="ru-RU" sz="2000" dirty="0" err="1" smtClean="0"/>
              <a:t>жирні</a:t>
            </a:r>
            <a:r>
              <a:rPr lang="ru-RU" sz="2000" dirty="0" smtClean="0"/>
              <a:t> </a:t>
            </a:r>
            <a:r>
              <a:rPr lang="ru-RU" sz="2000" dirty="0" err="1" smtClean="0"/>
              <a:t>кислоти</a:t>
            </a:r>
            <a:r>
              <a:rPr lang="ru-RU" sz="2000" dirty="0" smtClean="0"/>
              <a:t> 8-15% (</a:t>
            </a:r>
            <a:r>
              <a:rPr lang="ru-RU" sz="2000" dirty="0" err="1" smtClean="0"/>
              <a:t>лінолева</a:t>
            </a:r>
            <a:r>
              <a:rPr lang="ru-RU" sz="2000" dirty="0" smtClean="0"/>
              <a:t>, </a:t>
            </a:r>
            <a:r>
              <a:rPr lang="ru-RU" sz="2000" dirty="0" err="1" smtClean="0"/>
              <a:t>ліноленова</a:t>
            </a:r>
            <a:r>
              <a:rPr lang="ru-RU" sz="2000" dirty="0" smtClean="0"/>
              <a:t>). </a:t>
            </a:r>
            <a:r>
              <a:rPr lang="ru-RU" sz="2000" dirty="0" err="1" smtClean="0"/>
              <a:t>Рослина</a:t>
            </a:r>
            <a:r>
              <a:rPr lang="ru-RU" sz="2000" dirty="0" smtClean="0"/>
              <a:t> </a:t>
            </a:r>
            <a:r>
              <a:rPr lang="ru-RU" sz="2000" dirty="0" err="1" smtClean="0"/>
              <a:t>має</a:t>
            </a:r>
            <a:r>
              <a:rPr lang="ru-RU" sz="2000" dirty="0" smtClean="0"/>
              <a:t> </a:t>
            </a:r>
            <a:r>
              <a:rPr lang="ru-RU" sz="2000" dirty="0" err="1" smtClean="0"/>
              <a:t>протеоціднимі</a:t>
            </a:r>
            <a:r>
              <a:rPr lang="ru-RU" sz="2000" dirty="0" smtClean="0"/>
              <a:t> </a:t>
            </a:r>
            <a:r>
              <a:rPr lang="ru-RU" sz="2000" dirty="0" err="1" smtClean="0"/>
              <a:t>властивостями</a:t>
            </a:r>
            <a:r>
              <a:rPr lang="ru-RU" sz="2000" dirty="0" smtClean="0"/>
              <a:t>. </a:t>
            </a:r>
            <a:r>
              <a:rPr lang="ru-RU" sz="2000" dirty="0" err="1" smtClean="0"/>
              <a:t>Водна</a:t>
            </a:r>
            <a:r>
              <a:rPr lang="ru-RU" sz="2000" dirty="0" smtClean="0"/>
              <a:t> </a:t>
            </a:r>
            <a:r>
              <a:rPr lang="ru-RU" sz="2000" dirty="0" err="1" smtClean="0"/>
              <a:t>витяжка</a:t>
            </a:r>
            <a:r>
              <a:rPr lang="ru-RU" sz="2000" dirty="0" smtClean="0"/>
              <a:t> </a:t>
            </a:r>
            <a:r>
              <a:rPr lang="ru-RU" sz="2000" dirty="0" err="1" smtClean="0"/>
              <a:t>викликає</a:t>
            </a:r>
            <a:r>
              <a:rPr lang="ru-RU" sz="2000" dirty="0" smtClean="0"/>
              <a:t> </a:t>
            </a:r>
            <a:r>
              <a:rPr lang="ru-RU" sz="2000" dirty="0" err="1" smtClean="0"/>
              <a:t>миттєву</a:t>
            </a:r>
            <a:r>
              <a:rPr lang="ru-RU" sz="2000" dirty="0" smtClean="0"/>
              <a:t> </a:t>
            </a:r>
            <a:r>
              <a:rPr lang="ru-RU" sz="2000" dirty="0" err="1" smtClean="0"/>
              <a:t>зупинку</a:t>
            </a:r>
            <a:r>
              <a:rPr lang="ru-RU" sz="2000" dirty="0" smtClean="0"/>
              <a:t> </a:t>
            </a:r>
            <a:r>
              <a:rPr lang="ru-RU" sz="2000" dirty="0" err="1" smtClean="0"/>
              <a:t>і</a:t>
            </a:r>
            <a:r>
              <a:rPr lang="ru-RU" sz="2000" dirty="0" smtClean="0"/>
              <a:t> </a:t>
            </a:r>
            <a:r>
              <a:rPr lang="ru-RU" sz="2000" dirty="0" err="1" smtClean="0"/>
              <a:t>загибель</a:t>
            </a:r>
            <a:r>
              <a:rPr lang="ru-RU" sz="2000" dirty="0" smtClean="0"/>
              <a:t> </a:t>
            </a:r>
            <a:r>
              <a:rPr lang="ru-RU" sz="2000" dirty="0" err="1" smtClean="0"/>
              <a:t>інфузорій</a:t>
            </a:r>
            <a:r>
              <a:rPr lang="ru-RU" sz="2000" dirty="0" smtClean="0"/>
              <a:t>. </a:t>
            </a:r>
            <a:r>
              <a:rPr lang="ru-RU" sz="2000" dirty="0" err="1" smtClean="0"/>
              <a:t>Відвар</a:t>
            </a:r>
            <a:r>
              <a:rPr lang="ru-RU" sz="2000" dirty="0" smtClean="0"/>
              <a:t> </a:t>
            </a:r>
            <a:r>
              <a:rPr lang="ru-RU" sz="2000" dirty="0" err="1" smtClean="0"/>
              <a:t>листя</a:t>
            </a:r>
            <a:r>
              <a:rPr lang="ru-RU" sz="2000" dirty="0" smtClean="0"/>
              <a:t> </a:t>
            </a:r>
            <a:r>
              <a:rPr lang="ru-RU" sz="2000" dirty="0" err="1" smtClean="0"/>
              <a:t>і</a:t>
            </a:r>
            <a:r>
              <a:rPr lang="ru-RU" sz="2000" dirty="0" smtClean="0"/>
              <a:t> стебел </a:t>
            </a:r>
            <a:r>
              <a:rPr lang="ru-RU" sz="2000" dirty="0" err="1" smtClean="0"/>
              <a:t>вживається</a:t>
            </a:r>
            <a:r>
              <a:rPr lang="ru-RU" sz="2000" dirty="0" smtClean="0"/>
              <a:t> на </a:t>
            </a:r>
            <a:r>
              <a:rPr lang="ru-RU" sz="2000" dirty="0" err="1" smtClean="0"/>
              <a:t>Кавказі</a:t>
            </a:r>
            <a:r>
              <a:rPr lang="ru-RU" sz="2000" dirty="0" smtClean="0"/>
              <a:t> як </a:t>
            </a:r>
            <a:r>
              <a:rPr lang="ru-RU" sz="2000" dirty="0" err="1" smtClean="0"/>
              <a:t>протисудомну</a:t>
            </a:r>
            <a:r>
              <a:rPr lang="ru-RU" sz="2000" dirty="0" smtClean="0"/>
              <a:t>. Порошок </a:t>
            </a:r>
            <a:r>
              <a:rPr lang="ru-RU" sz="2000" dirty="0" err="1" smtClean="0"/>
              <a:t>плодів</a:t>
            </a:r>
            <a:r>
              <a:rPr lang="ru-RU" sz="2000" dirty="0" smtClean="0"/>
              <a:t> </a:t>
            </a:r>
            <a:r>
              <a:rPr lang="ru-RU" sz="2000" dirty="0" err="1" smtClean="0"/>
              <a:t>використовується</a:t>
            </a:r>
            <a:r>
              <a:rPr lang="ru-RU" sz="2000" dirty="0" smtClean="0"/>
              <a:t> при </a:t>
            </a:r>
            <a:r>
              <a:rPr lang="ru-RU" sz="2000" dirty="0" err="1" smtClean="0"/>
              <a:t>наривах</a:t>
            </a:r>
            <a:r>
              <a:rPr lang="ru-RU" sz="2000" dirty="0" smtClean="0"/>
              <a:t>.</a:t>
            </a:r>
            <a:br>
              <a:rPr lang="ru-RU" sz="2000" dirty="0" smtClean="0"/>
            </a:br>
            <a:r>
              <a:rPr lang="ru-RU" sz="2000" i="1" dirty="0" err="1" smtClean="0"/>
              <a:t>Спосіб</a:t>
            </a:r>
            <a:r>
              <a:rPr lang="ru-RU" sz="2000" i="1" dirty="0" smtClean="0"/>
              <a:t> </a:t>
            </a:r>
            <a:r>
              <a:rPr lang="ru-RU" sz="2000" i="1" dirty="0" err="1" smtClean="0"/>
              <a:t>приготування</a:t>
            </a:r>
            <a:r>
              <a:rPr lang="ru-RU" sz="2000" i="1" dirty="0" smtClean="0"/>
              <a:t> </a:t>
            </a:r>
            <a:r>
              <a:rPr lang="ru-RU" sz="2000" i="1" dirty="0" err="1" smtClean="0"/>
              <a:t>і</a:t>
            </a:r>
            <a:r>
              <a:rPr lang="ru-RU" sz="2000" i="1" dirty="0" smtClean="0"/>
              <a:t> </a:t>
            </a:r>
            <a:r>
              <a:rPr lang="ru-RU" sz="2000" i="1" dirty="0" err="1" smtClean="0"/>
              <a:t>застосування</a:t>
            </a:r>
            <a:r>
              <a:rPr lang="ru-RU" sz="2000" i="1" dirty="0" smtClean="0"/>
              <a:t>:</a:t>
            </a:r>
            <a:r>
              <a:rPr lang="ru-RU" sz="2000" dirty="0" smtClean="0"/>
              <a:t/>
            </a:r>
            <a:br>
              <a:rPr lang="ru-RU" sz="2000" dirty="0" smtClean="0"/>
            </a:br>
            <a:r>
              <a:rPr lang="ru-RU" sz="2000" dirty="0" smtClean="0"/>
              <a:t>1 </a:t>
            </a:r>
            <a:r>
              <a:rPr lang="ru-RU" sz="2000" dirty="0" err="1" smtClean="0"/>
              <a:t>столову</a:t>
            </a:r>
            <a:r>
              <a:rPr lang="ru-RU" sz="2000" dirty="0" smtClean="0"/>
              <a:t> ложку </a:t>
            </a:r>
            <a:r>
              <a:rPr lang="ru-RU" sz="2000" dirty="0" err="1" smtClean="0"/>
              <a:t>подрібнених</a:t>
            </a:r>
            <a:r>
              <a:rPr lang="ru-RU" sz="2000" dirty="0" smtClean="0"/>
              <a:t> сухих стебел </a:t>
            </a:r>
            <a:r>
              <a:rPr lang="ru-RU" sz="2000" dirty="0" err="1" smtClean="0"/>
              <a:t>і</a:t>
            </a:r>
            <a:r>
              <a:rPr lang="ru-RU" sz="2000" dirty="0" smtClean="0"/>
              <a:t> </a:t>
            </a:r>
            <a:r>
              <a:rPr lang="ru-RU" sz="2000" dirty="0" err="1" smtClean="0"/>
              <a:t>листя</a:t>
            </a:r>
            <a:r>
              <a:rPr lang="ru-RU" sz="2000" dirty="0" smtClean="0"/>
              <a:t> на 1 склянку води, </a:t>
            </a:r>
            <a:r>
              <a:rPr lang="ru-RU" sz="2000" dirty="0" err="1" smtClean="0"/>
              <a:t>кип'ятити</a:t>
            </a:r>
            <a:r>
              <a:rPr lang="ru-RU" sz="2000" dirty="0" smtClean="0"/>
              <a:t> 5 </a:t>
            </a:r>
            <a:r>
              <a:rPr lang="ru-RU" sz="2000" dirty="0" err="1" smtClean="0"/>
              <a:t>хвилин</a:t>
            </a:r>
            <a:r>
              <a:rPr lang="ru-RU" sz="2000" dirty="0" smtClean="0"/>
              <a:t>, </a:t>
            </a:r>
            <a:r>
              <a:rPr lang="ru-RU" sz="2000" dirty="0" err="1" smtClean="0"/>
              <a:t>настоювати</a:t>
            </a:r>
            <a:r>
              <a:rPr lang="ru-RU" sz="2000" dirty="0" smtClean="0"/>
              <a:t> 1 годину, </a:t>
            </a:r>
            <a:r>
              <a:rPr lang="ru-RU" sz="2000" dirty="0" err="1" smtClean="0"/>
              <a:t>процідити</a:t>
            </a:r>
            <a:r>
              <a:rPr lang="ru-RU" sz="2000" dirty="0" smtClean="0"/>
              <a:t>, </a:t>
            </a:r>
            <a:r>
              <a:rPr lang="ru-RU" sz="2000" dirty="0" err="1" smtClean="0"/>
              <a:t>приймати</a:t>
            </a:r>
            <a:r>
              <a:rPr lang="ru-RU" sz="2000" dirty="0" smtClean="0"/>
              <a:t> 1-2 </a:t>
            </a:r>
            <a:r>
              <a:rPr lang="ru-RU" sz="2000" dirty="0" err="1" smtClean="0"/>
              <a:t>столові</a:t>
            </a:r>
            <a:r>
              <a:rPr lang="ru-RU" sz="2000" dirty="0" smtClean="0"/>
              <a:t> ложки 2-3 рази на день як </a:t>
            </a:r>
            <a:r>
              <a:rPr lang="ru-RU" sz="2000" dirty="0" err="1" smtClean="0"/>
              <a:t>протисудомну</a:t>
            </a:r>
            <a:r>
              <a:rPr lang="ru-RU" sz="2000" dirty="0" smtClean="0"/>
              <a:t>.</a:t>
            </a:r>
            <a:r>
              <a:rPr lang="ru-RU" dirty="0" smtClean="0"/>
              <a:t/>
            </a:r>
            <a:br>
              <a:rPr lang="ru-RU"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7772400" cy="642942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Вовчок</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соняшниковий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Orobanche</a:t>
            </a:r>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cumana</a:t>
            </a:r>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Wallr</a:t>
            </a:r>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b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Російська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назва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2400" b="1" dirty="0" smtClean="0"/>
              <a:t> </a:t>
            </a:r>
            <a:br>
              <a:rPr lang="ru-RU" sz="2400" b="1" dirty="0" smtClean="0"/>
            </a:br>
            <a:r>
              <a:rPr lang="ru-RU" sz="2000" dirty="0" smtClean="0"/>
              <a:t>Заразиха подсолнечная (</a:t>
            </a:r>
            <a:r>
              <a:rPr lang="en-US" sz="2000" dirty="0" err="1" smtClean="0"/>
              <a:t>Orobanche</a:t>
            </a:r>
            <a:r>
              <a:rPr lang="en-US" sz="2000" dirty="0" smtClean="0"/>
              <a:t> </a:t>
            </a:r>
            <a:r>
              <a:rPr lang="en-US" sz="2000" dirty="0" err="1" smtClean="0"/>
              <a:t>cumana</a:t>
            </a:r>
            <a:r>
              <a:rPr lang="en-US" sz="2000" dirty="0" smtClean="0"/>
              <a:t> </a:t>
            </a:r>
            <a:r>
              <a:rPr lang="en-US" sz="2000" dirty="0" err="1" smtClean="0"/>
              <a:t>Wallr</a:t>
            </a:r>
            <a:r>
              <a:rPr lang="en-US" sz="2000" dirty="0" smtClean="0"/>
              <a:t>.)</a:t>
            </a:r>
            <a:br>
              <a:rPr lang="en-US" sz="2000" dirty="0" smtClean="0"/>
            </a:br>
            <a:r>
              <a:rPr lang="ru-RU" sz="2000" b="1" dirty="0" err="1" smtClean="0"/>
              <a:t>Клас</a:t>
            </a:r>
            <a:r>
              <a:rPr lang="ru-RU" sz="2000" b="1" dirty="0" smtClean="0"/>
              <a:t>: </a:t>
            </a:r>
            <a:br>
              <a:rPr lang="ru-RU" sz="2000" b="1" dirty="0" smtClean="0"/>
            </a:br>
            <a:r>
              <a:rPr lang="ru-RU" sz="2000" dirty="0" err="1" smtClean="0"/>
              <a:t>Дводольні</a:t>
            </a:r>
            <a:r>
              <a:rPr lang="ru-RU" sz="2000" dirty="0" smtClean="0"/>
              <a:t/>
            </a:r>
            <a:br>
              <a:rPr lang="ru-RU" sz="2000" dirty="0" smtClean="0"/>
            </a:br>
            <a:r>
              <a:rPr lang="ru-RU" sz="2000" b="1" dirty="0" smtClean="0"/>
              <a:t>Родина: </a:t>
            </a:r>
            <a:br>
              <a:rPr lang="ru-RU" sz="2000" b="1" dirty="0" smtClean="0"/>
            </a:br>
            <a:r>
              <a:rPr lang="ru-RU" sz="2000" dirty="0" err="1" smtClean="0"/>
              <a:t>Вовчкові</a:t>
            </a:r>
            <a:r>
              <a:rPr lang="ru-RU" sz="2000" dirty="0" smtClean="0"/>
              <a:t> (</a:t>
            </a:r>
            <a:r>
              <a:rPr lang="en-US" sz="2000" dirty="0" err="1" smtClean="0"/>
              <a:t>Orobanchaceae</a:t>
            </a:r>
            <a:r>
              <a:rPr lang="en-US" sz="2000" dirty="0" smtClean="0"/>
              <a:t> )</a:t>
            </a:r>
            <a:br>
              <a:rPr lang="en-US" sz="2000" dirty="0" smtClean="0"/>
            </a:br>
            <a:r>
              <a:rPr lang="ru-RU" sz="2000" b="1" dirty="0" err="1" smtClean="0"/>
              <a:t>Спосіб</a:t>
            </a:r>
            <a:r>
              <a:rPr lang="ru-RU" sz="2000" b="1" dirty="0" smtClean="0"/>
              <a:t> </a:t>
            </a:r>
            <a:r>
              <a:rPr lang="ru-RU" sz="2000" b="1" dirty="0" err="1" smtClean="0"/>
              <a:t>живлення</a:t>
            </a:r>
            <a:r>
              <a:rPr lang="ru-RU" sz="2000" b="1" dirty="0" smtClean="0"/>
              <a:t>: </a:t>
            </a:r>
            <a:br>
              <a:rPr lang="ru-RU" sz="2000" b="1" dirty="0" smtClean="0"/>
            </a:br>
            <a:r>
              <a:rPr lang="ru-RU" sz="2000" dirty="0" err="1" smtClean="0"/>
              <a:t>Паразити</a:t>
            </a:r>
            <a:r>
              <a:rPr lang="ru-RU" sz="2000" dirty="0" smtClean="0"/>
              <a:t/>
            </a:r>
            <a:br>
              <a:rPr lang="ru-RU" sz="2000" dirty="0" smtClean="0"/>
            </a:br>
            <a:r>
              <a:rPr lang="ru-RU" sz="2000" b="1" dirty="0" err="1" smtClean="0"/>
              <a:t>Поширення</a:t>
            </a:r>
            <a:r>
              <a:rPr lang="ru-RU" sz="2000" b="1" dirty="0" smtClean="0"/>
              <a:t>: </a:t>
            </a:r>
            <a:br>
              <a:rPr lang="ru-RU" sz="2000" b="1" dirty="0" smtClean="0"/>
            </a:br>
            <a:r>
              <a:rPr lang="ru-RU" sz="2000" dirty="0" err="1" smtClean="0"/>
              <a:t>Лісостеп</a:t>
            </a:r>
            <a:r>
              <a:rPr lang="ru-RU" sz="2000" dirty="0" smtClean="0"/>
              <a:t/>
            </a:r>
            <a:br>
              <a:rPr lang="ru-RU" sz="2000" dirty="0" smtClean="0"/>
            </a:br>
            <a:r>
              <a:rPr lang="ru-RU" sz="2000" dirty="0" err="1" smtClean="0"/>
              <a:t>Полісся</a:t>
            </a:r>
            <a:r>
              <a:rPr lang="ru-RU" sz="2000" dirty="0" smtClean="0"/>
              <a:t/>
            </a:r>
            <a:br>
              <a:rPr lang="ru-RU" sz="2000" dirty="0" smtClean="0"/>
            </a:br>
            <a:r>
              <a:rPr lang="ru-RU" sz="2000" dirty="0" smtClean="0"/>
              <a:t>Степ</a:t>
            </a:r>
            <a:r>
              <a:rPr lang="ru-RU" sz="2400" dirty="0" smtClean="0"/>
              <a:t/>
            </a:r>
            <a:br>
              <a:rPr lang="ru-RU" sz="2400" dirty="0" smtClean="0"/>
            </a:br>
            <a:endParaRPr lang="ru-RU" sz="2400" dirty="0"/>
          </a:p>
        </p:txBody>
      </p:sp>
      <p:pic>
        <p:nvPicPr>
          <p:cNvPr id="4" name="Рисунок 3" descr="Orobanche_cumana2.jpg"/>
          <p:cNvPicPr>
            <a:picLocks noChangeAspect="1"/>
          </p:cNvPicPr>
          <p:nvPr/>
        </p:nvPicPr>
        <p:blipFill>
          <a:blip r:embed="rId2"/>
          <a:stretch>
            <a:fillRect/>
          </a:stretch>
        </p:blipFill>
        <p:spPr>
          <a:xfrm>
            <a:off x="4143372" y="1357298"/>
            <a:ext cx="4714908"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914400" y="357188"/>
            <a:ext cx="7772400" cy="6215062"/>
          </a:xfrm>
        </p:spPr>
        <p:txBody>
          <a:bodyPr/>
          <a:lstStyle/>
          <a:p>
            <a:endParaRPr lang="ru-RU" dirty="0"/>
          </a:p>
        </p:txBody>
      </p:sp>
      <p:pic>
        <p:nvPicPr>
          <p:cNvPr id="5" name="Рисунок 4" descr="Orobanche_cumana.jpg"/>
          <p:cNvPicPr>
            <a:picLocks noChangeAspect="1"/>
          </p:cNvPicPr>
          <p:nvPr/>
        </p:nvPicPr>
        <p:blipFill>
          <a:blip r:embed="rId2"/>
          <a:stretch>
            <a:fillRect/>
          </a:stretch>
        </p:blipFill>
        <p:spPr>
          <a:xfrm>
            <a:off x="714348" y="285728"/>
            <a:ext cx="4071966" cy="6286544"/>
          </a:xfrm>
          <a:prstGeom prst="rect">
            <a:avLst/>
          </a:prstGeom>
        </p:spPr>
      </p:pic>
      <p:pic>
        <p:nvPicPr>
          <p:cNvPr id="6" name="Рисунок 5" descr="Orobanche_cumana3.jpg"/>
          <p:cNvPicPr>
            <a:picLocks noChangeAspect="1"/>
          </p:cNvPicPr>
          <p:nvPr/>
        </p:nvPicPr>
        <p:blipFill>
          <a:blip r:embed="rId3"/>
          <a:stretch>
            <a:fillRect/>
          </a:stretch>
        </p:blipFill>
        <p:spPr>
          <a:xfrm>
            <a:off x="4714876" y="285728"/>
            <a:ext cx="4000528" cy="62896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715148"/>
          </a:xfrm>
        </p:spPr>
        <p:txBody>
          <a:bodyPr/>
          <a:lstStyle/>
          <a:p>
            <a:r>
              <a:rPr lang="ru-RU" sz="1800" b="1" dirty="0" err="1" smtClean="0">
                <a:solidFill>
                  <a:schemeClr val="accent1"/>
                </a:solidFill>
              </a:rPr>
              <a:t>Морфологічна</a:t>
            </a:r>
            <a:r>
              <a:rPr lang="ru-RU" sz="1800" b="1" dirty="0" smtClean="0">
                <a:solidFill>
                  <a:schemeClr val="accent1"/>
                </a:solidFill>
              </a:rPr>
              <a:t> </a:t>
            </a:r>
            <a:r>
              <a:rPr lang="ru-RU" sz="1800" b="1" dirty="0" err="1" smtClean="0">
                <a:solidFill>
                  <a:schemeClr val="accent1"/>
                </a:solidFill>
              </a:rPr>
              <a:t>будова</a:t>
            </a:r>
            <a:r>
              <a:rPr lang="ru-RU" sz="1800" dirty="0" smtClean="0"/>
              <a:t/>
            </a:r>
            <a:br>
              <a:rPr lang="ru-RU" sz="1800" dirty="0" smtClean="0"/>
            </a:br>
            <a:r>
              <a:rPr lang="ru-RU" sz="1800" dirty="0" smtClean="0"/>
              <a:t>Стебло - </a:t>
            </a:r>
            <a:r>
              <a:rPr lang="ru-RU" sz="1800" dirty="0" err="1" smtClean="0"/>
              <a:t>пряме</a:t>
            </a:r>
            <a:r>
              <a:rPr lang="ru-RU" sz="1800" dirty="0" smtClean="0"/>
              <a:t>, </a:t>
            </a:r>
            <a:r>
              <a:rPr lang="ru-RU" sz="1800" dirty="0" err="1" smtClean="0"/>
              <a:t>нерозгалужене</a:t>
            </a:r>
            <a:r>
              <a:rPr lang="ru-RU" sz="1800" dirty="0" smtClean="0"/>
              <a:t>, 10-50 см </a:t>
            </a:r>
            <a:r>
              <a:rPr lang="ru-RU" sz="1800" dirty="0" err="1" smtClean="0"/>
              <a:t>висотою</a:t>
            </a:r>
            <a:r>
              <a:rPr lang="ru-RU" sz="1800" dirty="0" smtClean="0"/>
              <a:t>, </a:t>
            </a:r>
            <a:r>
              <a:rPr lang="ru-RU" sz="1800" dirty="0" err="1" smtClean="0"/>
              <a:t>біля</a:t>
            </a:r>
            <a:r>
              <a:rPr lang="ru-RU" sz="1800" dirty="0" smtClean="0"/>
              <a:t> </a:t>
            </a:r>
            <a:r>
              <a:rPr lang="ru-RU" sz="1800" dirty="0" err="1" smtClean="0"/>
              <a:t>основи</a:t>
            </a:r>
            <a:r>
              <a:rPr lang="ru-RU" sz="1800" dirty="0" smtClean="0"/>
              <a:t> </a:t>
            </a:r>
            <a:r>
              <a:rPr lang="ru-RU" sz="1800" dirty="0" err="1" smtClean="0"/>
              <a:t>потовщене</a:t>
            </a:r>
            <a:r>
              <a:rPr lang="ru-RU" sz="1800" dirty="0" smtClean="0"/>
              <a:t>, </a:t>
            </a:r>
            <a:r>
              <a:rPr lang="ru-RU" sz="1800" dirty="0" err="1" smtClean="0"/>
              <a:t>бурувате</a:t>
            </a:r>
            <a:r>
              <a:rPr lang="ru-RU" sz="1800" dirty="0" smtClean="0"/>
              <a:t>, </a:t>
            </a:r>
            <a:r>
              <a:rPr lang="ru-RU" sz="1800" dirty="0" err="1" smtClean="0"/>
              <a:t>борошнисто-залозисте</a:t>
            </a:r>
            <a:r>
              <a:rPr lang="ru-RU" sz="1800" dirty="0" smtClean="0"/>
              <a:t>, </a:t>
            </a:r>
            <a:r>
              <a:rPr lang="ru-RU" sz="1800" dirty="0" err="1" smtClean="0"/>
              <a:t>рідко</a:t>
            </a:r>
            <a:r>
              <a:rPr lang="ru-RU" sz="1800" dirty="0" smtClean="0"/>
              <a:t> </a:t>
            </a:r>
            <a:r>
              <a:rPr lang="ru-RU" sz="1800" dirty="0" err="1" smtClean="0"/>
              <a:t>вкрите</a:t>
            </a:r>
            <a:r>
              <a:rPr lang="ru-RU" sz="1800" dirty="0" smtClean="0"/>
              <a:t> </a:t>
            </a:r>
            <a:r>
              <a:rPr lang="ru-RU" sz="1800" dirty="0" err="1" smtClean="0"/>
              <a:t>загостреними</a:t>
            </a:r>
            <a:r>
              <a:rPr lang="ru-RU" sz="1800" dirty="0" smtClean="0"/>
              <a:t> </a:t>
            </a:r>
            <a:r>
              <a:rPr lang="ru-RU" sz="1800" dirty="0" err="1" smtClean="0"/>
              <a:t>цілокраїми</a:t>
            </a:r>
            <a:r>
              <a:rPr lang="ru-RU" sz="1800" dirty="0" smtClean="0"/>
              <a:t> </a:t>
            </a:r>
            <a:r>
              <a:rPr lang="ru-RU" sz="1800" dirty="0" err="1" smtClean="0"/>
              <a:t>або</a:t>
            </a:r>
            <a:r>
              <a:rPr lang="ru-RU" sz="1800" dirty="0" smtClean="0"/>
              <a:t> </a:t>
            </a:r>
            <a:r>
              <a:rPr lang="ru-RU" sz="1800" dirty="0" err="1" smtClean="0"/>
              <a:t>зубчастими</a:t>
            </a:r>
            <a:r>
              <a:rPr lang="ru-RU" sz="1800" dirty="0" smtClean="0"/>
              <a:t> </a:t>
            </a:r>
            <a:r>
              <a:rPr lang="ru-RU" sz="1800" dirty="0" err="1" smtClean="0"/>
              <a:t>лусочками</a:t>
            </a:r>
            <a:r>
              <a:rPr lang="ru-RU" sz="1800" dirty="0" smtClean="0"/>
              <a:t> бурого </a:t>
            </a:r>
            <a:r>
              <a:rPr lang="ru-RU" sz="1800" dirty="0" err="1" smtClean="0"/>
              <a:t>кольору</a:t>
            </a:r>
            <a:r>
              <a:rPr lang="ru-RU" sz="1800" dirty="0" smtClean="0"/>
              <a:t>, </a:t>
            </a:r>
            <a:r>
              <a:rPr lang="ru-RU" sz="1800" dirty="0" err="1" smtClean="0"/>
              <a:t>які</a:t>
            </a:r>
            <a:r>
              <a:rPr lang="ru-RU" sz="1800" dirty="0" smtClean="0"/>
              <a:t> </a:t>
            </a:r>
            <a:r>
              <a:rPr lang="ru-RU" sz="1800" dirty="0" err="1" smtClean="0"/>
              <a:t>є</a:t>
            </a:r>
            <a:r>
              <a:rPr lang="ru-RU" sz="1800" dirty="0" smtClean="0"/>
              <a:t> </a:t>
            </a:r>
            <a:r>
              <a:rPr lang="ru-RU" sz="1800" dirty="0" err="1" smtClean="0"/>
              <a:t>рудиментарними</a:t>
            </a:r>
            <a:r>
              <a:rPr lang="ru-RU" sz="1800" dirty="0" smtClean="0"/>
              <a:t> листочками. </a:t>
            </a:r>
            <a:r>
              <a:rPr lang="ru-RU" sz="1800" dirty="0" err="1" smtClean="0"/>
              <a:t>Суцвіття</a:t>
            </a:r>
            <a:r>
              <a:rPr lang="ru-RU" sz="1800" dirty="0" smtClean="0"/>
              <a:t> - </a:t>
            </a:r>
            <a:r>
              <a:rPr lang="ru-RU" sz="1800" dirty="0" err="1" smtClean="0"/>
              <a:t>квітки</a:t>
            </a:r>
            <a:r>
              <a:rPr lang="ru-RU" sz="1800" dirty="0" smtClean="0"/>
              <a:t> в пазухах </a:t>
            </a:r>
            <a:r>
              <a:rPr lang="ru-RU" sz="1800" dirty="0" err="1" smtClean="0"/>
              <a:t>лусок</a:t>
            </a:r>
            <a:r>
              <a:rPr lang="ru-RU" sz="1800" dirty="0" smtClean="0"/>
              <a:t> </a:t>
            </a:r>
            <a:r>
              <a:rPr lang="ru-RU" sz="1800" dirty="0" err="1" smtClean="0"/>
              <a:t>зібрані</a:t>
            </a:r>
            <a:r>
              <a:rPr lang="ru-RU" sz="1800" dirty="0" smtClean="0"/>
              <a:t> в </a:t>
            </a:r>
            <a:r>
              <a:rPr lang="ru-RU" sz="1800" dirty="0" err="1" smtClean="0"/>
              <a:t>циліндричне</a:t>
            </a:r>
            <a:r>
              <a:rPr lang="ru-RU" sz="1800" dirty="0" smtClean="0"/>
              <a:t> </a:t>
            </a:r>
            <a:r>
              <a:rPr lang="ru-RU" sz="1800" dirty="0" err="1" smtClean="0"/>
              <a:t>суцвіття</a:t>
            </a:r>
            <a:r>
              <a:rPr lang="ru-RU" sz="1800" dirty="0" smtClean="0"/>
              <a:t>. </a:t>
            </a:r>
            <a:r>
              <a:rPr lang="ru-RU" sz="1800" dirty="0" err="1" smtClean="0"/>
              <a:t>Віночок</a:t>
            </a:r>
            <a:r>
              <a:rPr lang="ru-RU" sz="1800" dirty="0" smtClean="0"/>
              <a:t> </a:t>
            </a:r>
            <a:r>
              <a:rPr lang="ru-RU" sz="1800" dirty="0" err="1" smtClean="0"/>
              <a:t>трубчастий</a:t>
            </a:r>
            <a:r>
              <a:rPr lang="ru-RU" sz="1800" dirty="0" smtClean="0"/>
              <a:t>, </a:t>
            </a:r>
            <a:r>
              <a:rPr lang="ru-RU" sz="1800" dirty="0" err="1" smtClean="0"/>
              <a:t>колінчастозігнутий</a:t>
            </a:r>
            <a:r>
              <a:rPr lang="ru-RU" sz="1800" dirty="0" smtClean="0"/>
              <a:t>, </a:t>
            </a:r>
            <a:r>
              <a:rPr lang="ru-RU" sz="1800" dirty="0" err="1" smtClean="0"/>
              <a:t>біля</a:t>
            </a:r>
            <a:r>
              <a:rPr lang="ru-RU" sz="1800" dirty="0" smtClean="0"/>
              <a:t> </a:t>
            </a:r>
            <a:r>
              <a:rPr lang="ru-RU" sz="1800" dirty="0" err="1" smtClean="0"/>
              <a:t>основи</a:t>
            </a:r>
            <a:r>
              <a:rPr lang="ru-RU" sz="1800" dirty="0" smtClean="0"/>
              <a:t> </a:t>
            </a:r>
            <a:r>
              <a:rPr lang="ru-RU" sz="1800" dirty="0" err="1" smtClean="0"/>
              <a:t>білуватий</a:t>
            </a:r>
            <a:r>
              <a:rPr lang="ru-RU" sz="1800" dirty="0" smtClean="0"/>
              <a:t> </a:t>
            </a:r>
            <a:r>
              <a:rPr lang="ru-RU" sz="1800" dirty="0" err="1" smtClean="0"/>
              <a:t>з</a:t>
            </a:r>
            <a:r>
              <a:rPr lang="ru-RU" sz="1800" dirty="0" smtClean="0"/>
              <a:t> </a:t>
            </a:r>
            <a:r>
              <a:rPr lang="ru-RU" sz="1800" dirty="0" err="1" smtClean="0"/>
              <a:t>фіолетово-голубим</a:t>
            </a:r>
            <a:r>
              <a:rPr lang="ru-RU" sz="1800" dirty="0" smtClean="0"/>
              <a:t> </a:t>
            </a:r>
            <a:r>
              <a:rPr lang="ru-RU" sz="1800" dirty="0" err="1" smtClean="0"/>
              <a:t>двогубим</a:t>
            </a:r>
            <a:r>
              <a:rPr lang="ru-RU" sz="1800" dirty="0" smtClean="0"/>
              <a:t> </a:t>
            </a:r>
            <a:r>
              <a:rPr lang="ru-RU" sz="1800" dirty="0" err="1" smtClean="0"/>
              <a:t>відгином</a:t>
            </a:r>
            <a:r>
              <a:rPr lang="ru-RU" sz="1800" dirty="0" smtClean="0"/>
              <a:t> </a:t>
            </a:r>
            <a:r>
              <a:rPr lang="ru-RU" sz="1800" dirty="0" err="1" smtClean="0"/>
              <a:t>Корінь</a:t>
            </a:r>
            <a:r>
              <a:rPr lang="ru-RU" sz="1800" dirty="0" smtClean="0"/>
              <a:t> - </a:t>
            </a:r>
            <a:r>
              <a:rPr lang="ru-RU" sz="1800" dirty="0" err="1" smtClean="0"/>
              <a:t>перетворився</a:t>
            </a:r>
            <a:r>
              <a:rPr lang="ru-RU" sz="1800" dirty="0" smtClean="0"/>
              <a:t> на присоски - </a:t>
            </a:r>
            <a:r>
              <a:rPr lang="ru-RU" sz="1800" dirty="0" err="1" smtClean="0"/>
              <a:t>гаусторії</a:t>
            </a:r>
            <a:r>
              <a:rPr lang="ru-RU" sz="1800" dirty="0" smtClean="0"/>
              <a:t>, </a:t>
            </a:r>
            <a:r>
              <a:rPr lang="ru-RU" sz="1800" dirty="0" err="1" smtClean="0"/>
              <a:t>якими</a:t>
            </a:r>
            <a:r>
              <a:rPr lang="ru-RU" sz="1800" dirty="0" smtClean="0"/>
              <a:t> </a:t>
            </a:r>
            <a:r>
              <a:rPr lang="ru-RU" sz="1800" dirty="0" err="1" smtClean="0"/>
              <a:t>вовчок</a:t>
            </a:r>
            <a:r>
              <a:rPr lang="ru-RU" sz="1800" dirty="0" smtClean="0"/>
              <a:t> </a:t>
            </a:r>
            <a:r>
              <a:rPr lang="ru-RU" sz="1800" dirty="0" err="1" smtClean="0"/>
              <a:t>прикріплюється</a:t>
            </a:r>
            <a:r>
              <a:rPr lang="ru-RU" sz="1800" dirty="0" smtClean="0"/>
              <a:t> до </a:t>
            </a:r>
            <a:r>
              <a:rPr lang="ru-RU" sz="1800" dirty="0" err="1" smtClean="0"/>
              <a:t>рослини</a:t>
            </a:r>
            <a:r>
              <a:rPr lang="ru-RU" sz="1800" dirty="0" smtClean="0"/>
              <a:t> - </a:t>
            </a:r>
            <a:r>
              <a:rPr lang="ru-RU" sz="1800" dirty="0" err="1" smtClean="0"/>
              <a:t>живителя</a:t>
            </a:r>
            <a:r>
              <a:rPr lang="ru-RU" sz="1800" dirty="0" smtClean="0"/>
              <a:t> </a:t>
            </a:r>
            <a:r>
              <a:rPr lang="ru-RU" sz="1800" dirty="0" err="1" smtClean="0"/>
              <a:t>і</a:t>
            </a:r>
            <a:r>
              <a:rPr lang="ru-RU" sz="1800" dirty="0" smtClean="0"/>
              <a:t> </a:t>
            </a:r>
            <a:r>
              <a:rPr lang="ru-RU" sz="1800" dirty="0" err="1" smtClean="0"/>
              <a:t>висмоктує</a:t>
            </a:r>
            <a:r>
              <a:rPr lang="ru-RU" sz="1800" dirty="0" smtClean="0"/>
              <a:t> </a:t>
            </a:r>
            <a:r>
              <a:rPr lang="ru-RU" sz="1800" dirty="0" err="1" smtClean="0"/>
              <a:t>з</a:t>
            </a:r>
            <a:r>
              <a:rPr lang="ru-RU" sz="1800" dirty="0" smtClean="0"/>
              <a:t> </a:t>
            </a:r>
            <a:r>
              <a:rPr lang="ru-RU" sz="1800" dirty="0" err="1" smtClean="0"/>
              <a:t>неї</a:t>
            </a:r>
            <a:r>
              <a:rPr lang="ru-RU" sz="1800" dirty="0" smtClean="0"/>
              <a:t> </a:t>
            </a:r>
            <a:r>
              <a:rPr lang="ru-RU" sz="1800" dirty="0" err="1" smtClean="0"/>
              <a:t>поживні</a:t>
            </a:r>
            <a:r>
              <a:rPr lang="ru-RU" sz="1800" dirty="0" smtClean="0"/>
              <a:t> </a:t>
            </a:r>
            <a:r>
              <a:rPr lang="ru-RU" sz="1800" dirty="0" err="1" smtClean="0"/>
              <a:t>речовини</a:t>
            </a:r>
            <a:r>
              <a:rPr lang="ru-RU" sz="1800" dirty="0" smtClean="0"/>
              <a:t/>
            </a:r>
            <a:br>
              <a:rPr lang="ru-RU" sz="1800" dirty="0" smtClean="0"/>
            </a:br>
            <a:r>
              <a:rPr lang="ru-RU" sz="1800" b="1" dirty="0" err="1" smtClean="0"/>
              <a:t>Насіння</a:t>
            </a:r>
            <a:r>
              <a:rPr lang="ru-RU" sz="1800" dirty="0" smtClean="0"/>
              <a:t/>
            </a:r>
            <a:br>
              <a:rPr lang="ru-RU" sz="1800" dirty="0" smtClean="0"/>
            </a:br>
            <a:r>
              <a:rPr lang="ru-RU" sz="1800" dirty="0" err="1" smtClean="0"/>
              <a:t>Плід</a:t>
            </a:r>
            <a:r>
              <a:rPr lang="ru-RU" sz="1800" dirty="0" smtClean="0"/>
              <a:t> - коробочка Форма плоду - - неправильна . </a:t>
            </a:r>
            <a:r>
              <a:rPr lang="ru-RU" sz="1800" dirty="0" err="1" smtClean="0"/>
              <a:t>Розмір</a:t>
            </a:r>
            <a:r>
              <a:rPr lang="ru-RU" sz="1800" dirty="0" smtClean="0"/>
              <a:t> плоду - </a:t>
            </a:r>
            <a:r>
              <a:rPr lang="ru-RU" sz="1800" dirty="0" err="1" smtClean="0"/>
              <a:t>довжина</a:t>
            </a:r>
            <a:r>
              <a:rPr lang="ru-RU" sz="1800" dirty="0" smtClean="0"/>
              <a:t> 8-10 мм, Форма </a:t>
            </a:r>
            <a:r>
              <a:rPr lang="ru-RU" sz="1800" dirty="0" err="1" smtClean="0"/>
              <a:t>насіння</a:t>
            </a:r>
            <a:r>
              <a:rPr lang="ru-RU" sz="1800" dirty="0" smtClean="0"/>
              <a:t> - </a:t>
            </a:r>
            <a:r>
              <a:rPr lang="ru-RU" sz="1800" dirty="0" err="1" smtClean="0"/>
              <a:t>дрібне</a:t>
            </a:r>
            <a:r>
              <a:rPr lang="ru-RU" sz="1800" dirty="0" smtClean="0"/>
              <a:t> </a:t>
            </a:r>
            <a:r>
              <a:rPr lang="ru-RU" sz="1800" dirty="0" err="1" smtClean="0"/>
              <a:t>Розмір</a:t>
            </a:r>
            <a:r>
              <a:rPr lang="ru-RU" sz="1800" dirty="0" smtClean="0"/>
              <a:t> </a:t>
            </a:r>
            <a:r>
              <a:rPr lang="ru-RU" sz="1800" dirty="0" err="1" smtClean="0"/>
              <a:t>насіння</a:t>
            </a:r>
            <a:r>
              <a:rPr lang="ru-RU" sz="1800" dirty="0" smtClean="0"/>
              <a:t> - </a:t>
            </a:r>
            <a:r>
              <a:rPr lang="ru-RU" sz="1800" dirty="0" err="1" smtClean="0"/>
              <a:t>довжина</a:t>
            </a:r>
            <a:r>
              <a:rPr lang="ru-RU" sz="1800" dirty="0" smtClean="0"/>
              <a:t> </a:t>
            </a:r>
            <a:r>
              <a:rPr lang="ru-RU" sz="1800" dirty="0" err="1" smtClean="0"/>
              <a:t>насінини</a:t>
            </a:r>
            <a:r>
              <a:rPr lang="ru-RU" sz="1800" dirty="0" smtClean="0"/>
              <a:t> 0,25-0,3, ширина </a:t>
            </a:r>
            <a:r>
              <a:rPr lang="ru-RU" sz="1800" dirty="0" err="1" smtClean="0"/>
              <a:t>і</a:t>
            </a:r>
            <a:r>
              <a:rPr lang="ru-RU" sz="1800" dirty="0" smtClean="0"/>
              <a:t> </a:t>
            </a:r>
            <a:r>
              <a:rPr lang="ru-RU" sz="1800" dirty="0" err="1" smtClean="0"/>
              <a:t>товщина</a:t>
            </a:r>
            <a:r>
              <a:rPr lang="ru-RU" sz="1800" dirty="0" smtClean="0"/>
              <a:t> 0,15-0,25 мм. </a:t>
            </a:r>
            <a:r>
              <a:rPr lang="ru-RU" sz="1800" dirty="0" err="1" smtClean="0"/>
              <a:t>Колір</a:t>
            </a:r>
            <a:r>
              <a:rPr lang="ru-RU" sz="1800" dirty="0" smtClean="0"/>
              <a:t> </a:t>
            </a:r>
            <a:r>
              <a:rPr lang="ru-RU" sz="1800" dirty="0" err="1" smtClean="0"/>
              <a:t>насіння</a:t>
            </a:r>
            <a:r>
              <a:rPr lang="ru-RU" sz="1800" dirty="0" smtClean="0"/>
              <a:t> - темно-коричнева </a:t>
            </a:r>
            <a:r>
              <a:rPr lang="ru-RU" sz="1800" dirty="0" err="1" smtClean="0"/>
              <a:t>Маса</a:t>
            </a:r>
            <a:r>
              <a:rPr lang="ru-RU" sz="1800" dirty="0" smtClean="0"/>
              <a:t> 1000 </a:t>
            </a:r>
            <a:r>
              <a:rPr lang="ru-RU" sz="1800" dirty="0" err="1" smtClean="0"/>
              <a:t>сім</a:t>
            </a:r>
            <a:r>
              <a:rPr lang="ru-RU" sz="1800" dirty="0" smtClean="0"/>
              <a:t>"</a:t>
            </a:r>
            <a:r>
              <a:rPr lang="ru-RU" sz="1800" dirty="0" err="1" smtClean="0"/>
              <a:t>янок</a:t>
            </a:r>
            <a:r>
              <a:rPr lang="ru-RU" sz="1800" dirty="0" smtClean="0"/>
              <a:t> - 0,008-0,01 г</a:t>
            </a:r>
            <a:br>
              <a:rPr lang="ru-RU" sz="1800" dirty="0" smtClean="0"/>
            </a:br>
            <a:r>
              <a:rPr lang="ru-RU" sz="1800" b="1" dirty="0" err="1" smtClean="0">
                <a:solidFill>
                  <a:schemeClr val="accent1"/>
                </a:solidFill>
              </a:rPr>
              <a:t>Біологічні</a:t>
            </a:r>
            <a:r>
              <a:rPr lang="ru-RU" sz="1800" b="1" dirty="0" smtClean="0">
                <a:solidFill>
                  <a:schemeClr val="accent1"/>
                </a:solidFill>
              </a:rPr>
              <a:t> </a:t>
            </a:r>
            <a:r>
              <a:rPr lang="ru-RU" sz="1800" b="1" dirty="0" err="1" smtClean="0">
                <a:solidFill>
                  <a:schemeClr val="accent1"/>
                </a:solidFill>
              </a:rPr>
              <a:t>особливості</a:t>
            </a:r>
            <a:r>
              <a:rPr lang="ru-RU" sz="1800" dirty="0" smtClean="0"/>
              <a:t/>
            </a:r>
            <a:br>
              <a:rPr lang="ru-RU" sz="1800" dirty="0" smtClean="0"/>
            </a:br>
            <a:r>
              <a:rPr lang="ru-RU" sz="1800" dirty="0" smtClean="0"/>
              <a:t>Максимальна </a:t>
            </a:r>
            <a:r>
              <a:rPr lang="ru-RU" sz="1800" dirty="0" err="1" smtClean="0"/>
              <a:t>плодючість</a:t>
            </a:r>
            <a:r>
              <a:rPr lang="ru-RU" sz="1800" dirty="0" smtClean="0"/>
              <a:t> - 60-100 тис, </a:t>
            </a:r>
            <a:r>
              <a:rPr lang="ru-RU" sz="1800" dirty="0" err="1" smtClean="0"/>
              <a:t>насінин</a:t>
            </a:r>
            <a:r>
              <a:rPr lang="ru-RU" sz="1800" dirty="0" smtClean="0"/>
              <a:t>, </a:t>
            </a:r>
            <a:r>
              <a:rPr lang="ru-RU" sz="1800" dirty="0" err="1" smtClean="0"/>
              <a:t>які</a:t>
            </a:r>
            <a:r>
              <a:rPr lang="ru-RU" sz="1800" dirty="0" smtClean="0"/>
              <a:t> легко </a:t>
            </a:r>
            <a:r>
              <a:rPr lang="ru-RU" sz="1800" dirty="0" err="1" smtClean="0"/>
              <a:t>переносяться</a:t>
            </a:r>
            <a:r>
              <a:rPr lang="ru-RU" sz="1800" dirty="0" smtClean="0"/>
              <a:t> на </a:t>
            </a:r>
            <a:r>
              <a:rPr lang="ru-RU" sz="1800" dirty="0" err="1" smtClean="0"/>
              <a:t>значні</a:t>
            </a:r>
            <a:r>
              <a:rPr lang="ru-RU" sz="1800" dirty="0" smtClean="0"/>
              <a:t> </a:t>
            </a:r>
            <a:r>
              <a:rPr lang="ru-RU" sz="1800" dirty="0" err="1" smtClean="0"/>
              <a:t>відстані</a:t>
            </a:r>
            <a:r>
              <a:rPr lang="ru-RU" sz="1800" dirty="0" smtClean="0"/>
              <a:t> </a:t>
            </a:r>
            <a:r>
              <a:rPr lang="ru-RU" sz="1800" dirty="0" err="1" smtClean="0"/>
              <a:t>вітром</a:t>
            </a:r>
            <a:r>
              <a:rPr lang="ru-RU" sz="1800" dirty="0" smtClean="0"/>
              <a:t>. </a:t>
            </a:r>
            <a:r>
              <a:rPr lang="ru-RU" sz="1800" dirty="0" err="1" smtClean="0"/>
              <a:t>Життездатність</a:t>
            </a:r>
            <a:r>
              <a:rPr lang="ru-RU" sz="1800" dirty="0" smtClean="0"/>
              <a:t> в </a:t>
            </a:r>
            <a:r>
              <a:rPr lang="ru-RU" sz="1800" dirty="0" err="1" smtClean="0"/>
              <a:t>грунті</a:t>
            </a:r>
            <a:r>
              <a:rPr lang="ru-RU" sz="1800" dirty="0" smtClean="0"/>
              <a:t> - 6-10 </a:t>
            </a:r>
            <a:r>
              <a:rPr lang="ru-RU" sz="1800" dirty="0" err="1" smtClean="0"/>
              <a:t>років</a:t>
            </a:r>
            <a:r>
              <a:rPr lang="ru-RU" sz="1800" dirty="0" smtClean="0"/>
              <a:t> </a:t>
            </a:r>
            <a:r>
              <a:rPr lang="ru-RU" sz="1800" dirty="0" err="1" smtClean="0"/>
              <a:t>Глибина</a:t>
            </a:r>
            <a:r>
              <a:rPr lang="ru-RU" sz="1800" dirty="0" smtClean="0"/>
              <a:t> </a:t>
            </a:r>
            <a:r>
              <a:rPr lang="ru-RU" sz="1800" dirty="0" err="1" smtClean="0"/>
              <a:t>проростання</a:t>
            </a:r>
            <a:r>
              <a:rPr lang="ru-RU" sz="1800" dirty="0" smtClean="0"/>
              <a:t> - 20- 25 см </a:t>
            </a:r>
            <a:r>
              <a:rPr lang="ru-RU" sz="1800" dirty="0" err="1" smtClean="0"/>
              <a:t>і</a:t>
            </a:r>
            <a:r>
              <a:rPr lang="ru-RU" sz="1800" dirty="0" smtClean="0"/>
              <a:t> при </a:t>
            </a:r>
            <a:r>
              <a:rPr lang="ru-RU" sz="1800" dirty="0" err="1" smtClean="0"/>
              <a:t>наявності</a:t>
            </a:r>
            <a:r>
              <a:rPr lang="ru-RU" sz="1800" dirty="0" smtClean="0"/>
              <a:t> </a:t>
            </a:r>
            <a:r>
              <a:rPr lang="ru-RU" sz="1800" dirty="0" err="1" smtClean="0"/>
              <a:t>рослин</a:t>
            </a:r>
            <a:r>
              <a:rPr lang="ru-RU" sz="1800" dirty="0" smtClean="0"/>
              <a:t> -</a:t>
            </a:r>
            <a:r>
              <a:rPr lang="ru-RU" sz="1800" dirty="0" err="1" smtClean="0"/>
              <a:t>живителів</a:t>
            </a:r>
            <a:r>
              <a:rPr lang="ru-RU" sz="1800" dirty="0" smtClean="0"/>
              <a:t> заросток </a:t>
            </a:r>
            <a:r>
              <a:rPr lang="ru-RU" sz="1800" dirty="0" err="1" smtClean="0"/>
              <a:t>прикріплюється</a:t>
            </a:r>
            <a:r>
              <a:rPr lang="ru-RU" sz="1800" dirty="0" smtClean="0"/>
              <a:t> до </a:t>
            </a:r>
            <a:r>
              <a:rPr lang="ru-RU" sz="1800" dirty="0" err="1" smtClean="0"/>
              <a:t>їхнього</a:t>
            </a:r>
            <a:r>
              <a:rPr lang="ru-RU" sz="1800" dirty="0" smtClean="0"/>
              <a:t> </a:t>
            </a:r>
            <a:r>
              <a:rPr lang="ru-RU" sz="1800" dirty="0" err="1" smtClean="0"/>
              <a:t>коріння</a:t>
            </a:r>
            <a:r>
              <a:rPr lang="ru-RU" sz="1800" dirty="0" smtClean="0"/>
              <a:t>.</a:t>
            </a:r>
            <a:br>
              <a:rPr lang="ru-RU" sz="1800" dirty="0" smtClean="0"/>
            </a:br>
            <a:r>
              <a:rPr lang="ru-RU" sz="1800" b="1" dirty="0" err="1" smtClean="0"/>
              <a:t>Поширення</a:t>
            </a:r>
            <a:r>
              <a:rPr lang="ru-RU" sz="1800" dirty="0" smtClean="0"/>
              <a:t/>
            </a:r>
            <a:br>
              <a:rPr lang="ru-RU" sz="1800" dirty="0" smtClean="0"/>
            </a:br>
            <a:r>
              <a:rPr lang="ru-RU" sz="1800" dirty="0" err="1" smtClean="0"/>
              <a:t>Насіння</a:t>
            </a:r>
            <a:r>
              <a:rPr lang="ru-RU" sz="1800" dirty="0" smtClean="0"/>
              <a:t> </a:t>
            </a:r>
            <a:r>
              <a:rPr lang="ru-RU" sz="1800" dirty="0" err="1" smtClean="0"/>
              <a:t>вовчка</a:t>
            </a:r>
            <a:r>
              <a:rPr lang="ru-RU" sz="1800" dirty="0" smtClean="0"/>
              <a:t> </a:t>
            </a:r>
            <a:r>
              <a:rPr lang="ru-RU" sz="1800" dirty="0" err="1" smtClean="0"/>
              <a:t>проростає</a:t>
            </a:r>
            <a:r>
              <a:rPr lang="ru-RU" sz="1800" dirty="0" smtClean="0"/>
              <a:t> </a:t>
            </a:r>
            <a:r>
              <a:rPr lang="ru-RU" sz="1800" dirty="0" err="1" smtClean="0"/>
              <a:t>під</a:t>
            </a:r>
            <a:r>
              <a:rPr lang="ru-RU" sz="1800" dirty="0" smtClean="0"/>
              <a:t> </a:t>
            </a:r>
            <a:r>
              <a:rPr lang="ru-RU" sz="1800" dirty="0" err="1" smtClean="0"/>
              <a:t>впливом</a:t>
            </a:r>
            <a:r>
              <a:rPr lang="ru-RU" sz="1800" dirty="0" smtClean="0"/>
              <a:t> </a:t>
            </a:r>
            <a:r>
              <a:rPr lang="ru-RU" sz="1800" dirty="0" err="1" smtClean="0"/>
              <a:t>кореневих</a:t>
            </a:r>
            <a:r>
              <a:rPr lang="ru-RU" sz="1800" dirty="0" smtClean="0"/>
              <a:t> </a:t>
            </a:r>
            <a:r>
              <a:rPr lang="ru-RU" sz="1800" dirty="0" err="1" smtClean="0"/>
              <a:t>виділень</a:t>
            </a:r>
            <a:r>
              <a:rPr lang="ru-RU" sz="1800" dirty="0" smtClean="0"/>
              <a:t> </a:t>
            </a:r>
            <a:r>
              <a:rPr lang="ru-RU" sz="1800" dirty="0" err="1" smtClean="0"/>
              <a:t>кукурудзи</a:t>
            </a:r>
            <a:r>
              <a:rPr lang="ru-RU" sz="1800" dirty="0" smtClean="0"/>
              <a:t>, </a:t>
            </a:r>
            <a:r>
              <a:rPr lang="ru-RU" sz="1800" dirty="0" err="1" smtClean="0"/>
              <a:t>сої</a:t>
            </a:r>
            <a:r>
              <a:rPr lang="ru-RU" sz="1800" dirty="0" smtClean="0"/>
              <a:t>, </a:t>
            </a:r>
            <a:r>
              <a:rPr lang="ru-RU" sz="1800" dirty="0" err="1" smtClean="0"/>
              <a:t>льону</a:t>
            </a:r>
            <a:r>
              <a:rPr lang="ru-RU" sz="1800" dirty="0" smtClean="0"/>
              <a:t>, </a:t>
            </a:r>
            <a:r>
              <a:rPr lang="ru-RU" sz="1800" dirty="0" err="1" smtClean="0"/>
              <a:t>але</a:t>
            </a:r>
            <a:r>
              <a:rPr lang="ru-RU" sz="1800" dirty="0" smtClean="0"/>
              <a:t> на </a:t>
            </a:r>
            <a:r>
              <a:rPr lang="ru-RU" sz="1800" dirty="0" err="1" smtClean="0"/>
              <a:t>цих</a:t>
            </a:r>
            <a:r>
              <a:rPr lang="ru-RU" sz="1800" dirty="0" smtClean="0"/>
              <a:t> </a:t>
            </a:r>
            <a:r>
              <a:rPr lang="ru-RU" sz="1800" dirty="0" err="1" smtClean="0"/>
              <a:t>рослинах</a:t>
            </a:r>
            <a:r>
              <a:rPr lang="ru-RU" sz="1800" dirty="0" smtClean="0"/>
              <a:t> не </a:t>
            </a:r>
            <a:r>
              <a:rPr lang="ru-RU" sz="1800" dirty="0" err="1" smtClean="0"/>
              <a:t>паразитує</a:t>
            </a:r>
            <a:r>
              <a:rPr lang="ru-RU" sz="1800" dirty="0" smtClean="0"/>
              <a:t>. </a:t>
            </a:r>
            <a:r>
              <a:rPr lang="ru-RU" sz="1800" dirty="0" err="1" smtClean="0"/>
              <a:t>Уражує</a:t>
            </a:r>
            <a:r>
              <a:rPr lang="ru-RU" sz="1800" dirty="0" smtClean="0"/>
              <a:t> </a:t>
            </a:r>
            <a:r>
              <a:rPr lang="ru-RU" sz="1800" dirty="0" err="1" smtClean="0"/>
              <a:t>соняшник</a:t>
            </a:r>
            <a:r>
              <a:rPr lang="ru-RU" sz="1800" dirty="0" smtClean="0"/>
              <a:t>, </a:t>
            </a:r>
            <a:r>
              <a:rPr lang="ru-RU" sz="1800" dirty="0" err="1" smtClean="0"/>
              <a:t>трапляється</a:t>
            </a:r>
            <a:r>
              <a:rPr lang="ru-RU" sz="1800" dirty="0" smtClean="0"/>
              <a:t> на </a:t>
            </a:r>
            <a:r>
              <a:rPr lang="ru-RU" sz="1800" dirty="0" err="1" smtClean="0"/>
              <a:t>помідорах</a:t>
            </a:r>
            <a:r>
              <a:rPr lang="ru-RU" sz="1800" dirty="0" smtClean="0"/>
              <a:t>, </a:t>
            </a:r>
            <a:r>
              <a:rPr lang="ru-RU" sz="1800" dirty="0" err="1" smtClean="0"/>
              <a:t>картоплі</a:t>
            </a:r>
            <a:r>
              <a:rPr lang="ru-RU" sz="1800" dirty="0" smtClean="0"/>
              <a:t>, </a:t>
            </a:r>
            <a:r>
              <a:rPr lang="ru-RU" sz="1800" dirty="0" err="1" smtClean="0"/>
              <a:t>тютюні</a:t>
            </a:r>
            <a:r>
              <a:rPr lang="ru-RU" sz="1800" dirty="0" smtClean="0"/>
              <a:t>, </a:t>
            </a:r>
            <a:r>
              <a:rPr lang="ru-RU" sz="1800" dirty="0" err="1" smtClean="0"/>
              <a:t>махорці</a:t>
            </a:r>
            <a:r>
              <a:rPr lang="ru-RU" sz="1800" dirty="0" smtClean="0"/>
              <a:t>, а </a:t>
            </a:r>
            <a:r>
              <a:rPr lang="ru-RU" sz="1800" dirty="0" err="1" smtClean="0"/>
              <a:t>з</a:t>
            </a:r>
            <a:r>
              <a:rPr lang="ru-RU" sz="1800" dirty="0" smtClean="0"/>
              <a:t> бур"</a:t>
            </a:r>
            <a:r>
              <a:rPr lang="ru-RU" sz="1800" dirty="0" err="1" smtClean="0"/>
              <a:t>янів</a:t>
            </a:r>
            <a:r>
              <a:rPr lang="ru-RU" sz="1800" dirty="0" smtClean="0"/>
              <a:t> - на </a:t>
            </a:r>
            <a:r>
              <a:rPr lang="ru-RU" sz="1800" dirty="0" err="1" smtClean="0"/>
              <a:t>полинах</a:t>
            </a:r>
            <a:r>
              <a:rPr lang="ru-RU" sz="1800" dirty="0" smtClean="0"/>
              <a:t>, </a:t>
            </a:r>
            <a:r>
              <a:rPr lang="ru-RU" sz="1800" dirty="0" err="1" smtClean="0"/>
              <a:t>ромашці</a:t>
            </a:r>
            <a:r>
              <a:rPr lang="ru-RU" sz="1800" dirty="0" smtClean="0"/>
              <a:t> </a:t>
            </a:r>
            <a:r>
              <a:rPr lang="ru-RU" sz="1800" dirty="0" err="1" smtClean="0"/>
              <a:t>непахучій</a:t>
            </a:r>
            <a:r>
              <a:rPr lang="ru-RU" sz="1800" dirty="0" smtClean="0"/>
              <a:t> та </a:t>
            </a:r>
            <a:r>
              <a:rPr lang="ru-RU" sz="1800" dirty="0" err="1" smtClean="0"/>
              <a:t>інших</a:t>
            </a:r>
            <a:r>
              <a:rPr lang="ru-RU" sz="1800" dirty="0" smtClean="0"/>
              <a:t>.</a:t>
            </a:r>
            <a:r>
              <a:rPr lang="ru-RU" sz="4400" dirty="0" smtClean="0"/>
              <a:t/>
            </a:r>
            <a:br>
              <a:rPr lang="ru-RU" sz="4400" dirty="0" smtClean="0"/>
            </a:br>
            <a:endParaRPr lang="ru-RU" sz="44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342</TotalTime>
  <Words>623</Words>
  <Application>Microsoft Office PowerPoint</Application>
  <PresentationFormat>Экран (4:3)</PresentationFormat>
  <Paragraphs>28</Paragraphs>
  <Slides>30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Arial</vt:lpstr>
      <vt:lpstr>Consolas</vt:lpstr>
      <vt:lpstr>Corbel</vt:lpstr>
      <vt:lpstr>inherit</vt:lpstr>
      <vt:lpstr>Times New Roman</vt:lpstr>
      <vt:lpstr>Wingdings</vt:lpstr>
      <vt:lpstr>Wingdings 2</vt:lpstr>
      <vt:lpstr>Wingdings 3</vt:lpstr>
      <vt:lpstr>Метро</vt:lpstr>
      <vt:lpstr>Рослини-паразити </vt:lpstr>
      <vt:lpstr>Відомо, що більшість рослин - фотосинтезуючі автотрофи, однак серед них є багато видів, частково або повністю використовують для свого харчування продукти, створені іншими рослинами, так як черпати продукти готовими енергетично вигідніше, ніж виробляти їх самостійно.  За типом паразитування квіткові рослини можна розділити на підлозі паразитів, які зберегли здатність до фотосинтезу, але мінеральні солі і воду отримують від рослин-господарів, і повних паразитів , які втратили також і здатність до фотосинтезу. Як напівпаразити, так і повні паразити зустрічаються стеблові і кореневі . </vt:lpstr>
      <vt:lpstr>1. Арцеутобіум, або Можжевелояднік Арцеутобіум (Arceuthоbium) - рід полупаразітіческій чагарників і трав сімейства санталового. Раніше цей рід поміщали в сімейство омелових або сімейство Ремнецветніковие. Синонім наукової назви - Razoumofskya Hoffm Арцеутобіум ялівцевий (Arceuthobium oxicedri) або Можевелояднік© Stan Shebs                        види 1.Арцеутобіум американський (Arceuthobium americanum) 2.Арцеутобіум / карликова омела (Arceuthobium camplyopodum) 3.Арцеутобіум ялівцевий (Arceuthobium oxicedri) Найбільш відомий вид - Арцеутобіум ялівцевий (Arceuthobium oxicedri M.Bieb.) Висота рослини - від двох до двадцяти сантиметрів. Рослина голе, гілки стислі, членисті; листя дрібні, зростаються в невеликі піхви; квітки поодинокі в пазухах листків, одностатеві, дводомні; тичинкові квітки з 2-5-роздільним відгином; маточкові квітки з двухраздельная оцвітиною. Помилковий плід у вигляді ягоди, блакитний, яйцеподібний. Невеликі, сильно розгалужені паразитні гілки деревенеющіе; листя дрібні, лускоподібний, попарно сидять; рослина вічнозелена.  </vt:lpstr>
      <vt:lpstr>Зустрічається в Криму (гірському), на Кавказі (Західно-Кавказький і Південно-Кавказький райони), в Середній Азії (гірська), Середзем'я, Середня Європа (південь), Балканський півострів, Мала Азія, Турецька Вірменія, Курдистан, Іран, Гімалаї.Паразитує на коренях ялівців, до висоти 2 000-2 500 метрів над рівнем моря. У народі називають "можжевелояднік".    </vt:lpstr>
      <vt:lpstr>Презентация PowerPoint</vt:lpstr>
      <vt:lpstr>                        Застосування Стебла і листя арцеутобіума ялівцевого використовують в лікувальних цілях. Рослина містить сапонін, алкалоїди 0,7%, флавоноїди (мирицетин, кверцетин), лейкоантоціани, антоціани (дельфінідіна, ціанідин). У листі знайдено 3-0-глюкозид мирицетин. У плодах- ефірне масло 34-49%, вищі жирні кислоти 8-15% (лінолева, ліноленова). Рослина має протеоціднимі властивостями. Водна витяжка викликає миттєву зупинку і загибель інфузорій. Відвар листя і стебел вживається на Кавказі як протисудомну. Порошок плодів використовується при наривах. Спосіб приготування і застосування: 1 столову ложку подрібнених сухих стебел і листя на 1 склянку води, кип'ятити 5 хвилин, настоювати 1 годину, процідити, приймати 1-2 столові ложки 2-3 рази на день як протисудомну. </vt:lpstr>
      <vt:lpstr>Вовчок соняшниковий (Orobanche cumana Wallr.) Російська назва:  Заразиха подсолнечная (Orobanche cumana Wallr.) Клас:  Дводольні Родина:  Вовчкові (Orobanchaceae ) Спосіб живлення:  Паразити Поширення:  Лісостеп Полісся Степ </vt:lpstr>
      <vt:lpstr>Презентация PowerPoint</vt:lpstr>
      <vt:lpstr>Морфологічна будова Стебло - пряме, нерозгалужене, 10-50 см висотою, біля основи потовщене, бурувате, борошнисто-залозисте, рідко вкрите загостреними цілокраїми або зубчастими лусочками бурого кольору, які є рудиментарними листочками. Суцвіття - квітки в пазухах лусок зібрані в циліндричне суцвіття. Віночок трубчастий, колінчастозігнутий, біля основи білуватий з фіолетово-голубим двогубим відгином Корінь - перетворився на присоски - гаусторії, якими вовчок прикріплюється до рослини - живителя і висмоктує з неї поживні речовини Насіння Плід - коробочка Форма плоду - - неправильна . Розмір плоду - довжина 8-10 мм, Форма насіння - дрібне Розмір насіння - довжина насінини 0,25-0,3, ширина і товщина 0,15-0,25 мм. Колір насіння - темно-коричнева Маса 1000 сім"янок - 0,008-0,01 г Біологічні особливості Максимальна плодючість - 60-100 тис, насінин, які легко переносяться на значні відстані вітром. Життездатність в грунті - 6-10 років Глибина проростання - 20- 25 см і при наявності рослин -живителів заросток прикріплюється до їхнього коріння. Поширення Насіння вовчка проростає під впливом кореневих виділень кукурудзи, сої, льону, але на цих рослинах не паразитує. Уражує соняшник, трапляється на помідорах, картоплі, тютюні, махорці, а з бур"янів - на полинах, ромашці непахучій та інших. </vt:lpstr>
      <vt:lpstr>касситов ниткоподібна-вид дводольних рослин роду Cassytha сімейства Лаврові (Lauraceae). Таксономическое назву було опубліковано шведським систематиком Карлом Ліннеєм в 1753 роцІ    </vt:lpstr>
      <vt:lpstr>Презентация PowerPoint</vt:lpstr>
      <vt:lpstr>Поширення, опис  Рослина-космополіт , широко представлене в країнах Африки, Азії, Північної Америки, Південної Америки і в Австралії. За межами природного ареалу вид натуралізований також в декількох африканських країнах . Типовий екземпляр зібраний в Індії . Стебло (лоза) від блідо-зеленого до помаранчевого кольору, ниткоподібний. Листя дрібне, чергові. Суцвіття - колос, як правило несе більш однієї квітки. Квітки. Плід - кістянка, до 7 мм в діаметрі . Цвіте і плодоносить з травня по грудень . Число хромосом - 2n = 48 . Злісне паразитична рослина , що зовні нагадує представників роду Повилика  . Значення: Рослина є інвазивним  паразитичним видом, що викликають захворювання сільськогосподарських культур. З іншого боку, воно використовується людиною для отримання гуми, смоли, барвників. Джерело танинов . Місцеві жителі використовують Cassytha filiformis як сечогінний засіб, а також як сировину при виробництві паперу. Фігурує в місцевому фольклорі </vt:lpstr>
      <vt:lpstr>Презентация PowerPoint</vt:lpstr>
      <vt:lpstr>Ленец бесприцветничковИй (Thesium ebracteatum) - сем. Санталовые (Santalaceae).    Довольно редкое і окреме рослина - його найближчий родич серед місцевих видів можна назвати омелу, полупаразитний куст. Ленец обладает аналогічною здатністю, тільки в відмінності від омели це виявити не так-то легко. Просто деякі його коріння присасываются до корней сусідніх трав, запозичуючи у них трохи води та живильних речовин. Крайня обмеженість розповсюдження ленця не дозволяє говорити про те, що він могло принести помітний вред іншим рослинам. Скоріше, в наших краях можна тільки дивитися на виявлення цього вигляду - мабуть, він занесений в Красну книгу.    Цветение відбувається в мае, в цей час помітити ленец легше всього. Ці фотографії зроблені в обочині залізної дороги, що йдущей в бік Бровар.</vt:lpstr>
      <vt:lpstr>Презентация PowerPoint</vt:lpstr>
      <vt:lpstr>Презентация PowerPoint</vt:lpstr>
      <vt:lpstr>Леннонові(лат. Lennoaceae) - сімейство рослин-паразитів порядка Бурачникоцветные (Boraginales) Ботанічне опис: Многолетние, мясистые, с жёлтыми или коричневыми стеблями, трав'янисті рослини, позбавлені хлорофілла і справжні листя. Розвиток протікає в основному під землею, на поверхні грунтів цвітіння цих рослин з'являються лише в період цвітіння та плодоношення. Корневые структури двох типів. Направляючі корни, досить грубі, м'ясисті і не утворюють гаусториев, основна функція яких - пошук нових родин рослин-господарів. Коли направляючий корень наближається до коренеплоду рослини-хазяїна, на неї з боку контакту виникають корнеподібні гаусториеобразующие органи, які вроджуються в тканину кореня та встановлюють контакт з проводящей системою рослини-хазяїна. Генеративні врожаї звичайно дуже м'ясні і ломкі і покриті великими товстими коричневими чешуями. Цветки збираються в більш-менш компактні соцветия типу голови. Соцветия розташовані майже на поверхні землі. Цветки актиноморфні або слабкі зигоморфні, червоні або фіолетові кольори, обоеполи. Чашечка складається з 4-8 (10) довгих долей, які можуть з'єднуватися в різному ступені між собою і з цветоложем.</vt:lpstr>
      <vt:lpstr>Венчик из 5-8 сросшихся лепестков. Тычинок 5-10, прикреплённых к долям венчика. Гинецей из 6-15 плодолистиков, с простым столбиком, увенчанным головчатым рыльцем; завіса верхня, з числом гніздів, що вдвічі перевищує число плодолістиків, з 1 сім'язачком у кожній гнізді. Плод - мясистая коробочка. Семена з шаровидним недиференційованим зародком і з эндоспермом. Распространение и экология: Зустрічаються в південно-західних областях Північної Америки та в Колумбії. Обитают в пустинних областях і паразитують на бруківки складних квітів; види лумоноса, кротона, молоча, эригонума, трибулуса та інших рослин. Хозяйственное значення і застосування: Індієці в місцях поширення цих рослин вживають в їжу їхні підземні органи, зокрема направляючі корені, запекаючи їх подібно до батату. Фолісма сонорська (Pholisma sonorae) колись була важливою харчовою рослиною для місцевих індіанців. Таксономія:  Cемейство включає 2 рода [3]: Ленноа Лекс. - Ленноятипус, поширене в Мексиці, Колумбії та Венесуелі. Pholisma Nutt. Ех Гак. - Фолісма, распространена в Каліфорнії. </vt:lpstr>
      <vt:lpstr>Презентация PowerPoint</vt:lpstr>
      <vt:lpstr>Маннагеттея Гуммеля</vt:lpstr>
      <vt:lpstr>Ботанічне опис: Паразит, паразитирует на видих родів Карагана і Іва . Стебли висотою 2-7 см, сильно укорочені, майже голі, покрыті яєцевидними чешуями. Соцветие щитковидное, с 4-15 сближенными сидячими квітками. Чашечка довжиною 17-20 мм, терптову, длиннотрубчата, з 4-5 зубцями. Прицветники широкояйцевидные, по краю курчавоволосистые, розташовані по краям чашечки, часто зібрані при підставі в 2 сусідніх квітах. Прицветнички лінійні. Венчик трубчатий, тёмоно-фіолетовий колір, довжиною 20-30 мм. Верхня губа цільна, шлемообразная; нижня губа рассечённая на три долі . Гинецей состоит из 2 или 3 плодолистиков . Цветёт в июне - июле, плодоносит в липні – серпні. Екзоохоор. Плод - нескрівающаяся коробочка еліптичної форми, яка ослизує, поступово руйнується. Семена округлые, оборотнеяцевидные, чёрные, со слабим блеском.  Екологія та розповсюдження. Обитает в гірничо-лісовому та високогірному поясах в поймах річок, зарослих кустарників, приречних живих і лісово-соснових лісів [4], зустрічаючись одиничними екземплярами. В Росії зустрічається в республіках Тува і Бурятия. За межами Росії мешкає в Північній Китаї.</vt:lpstr>
      <vt:lpstr>Охранный статус: Занесена в Красну книгу Росії і регіональні Красні книги Туви і Буряті [7]. Фактори вимирання є повна залежність рослин-господарів, розлив і зміна русла річок, лісові пожежі та випас тварин, вирубка лісу. </vt:lpstr>
      <vt:lpstr>Марьянник (лат. Melampýrum) - род однорічних полупаразитних рослин сімейства Заразиховые (Orobanchaceae). Ботанічне опис:Однолетні, полупаразитні рослини, голі або опушённые. Корни слабкі, неглибокі, але на них є кріпосні присоски, якими маріанець прикріплюється до інших рослин і виссує з них воду та натуральні речовини. Стебли прямі, більш-менш ветвістые.  Листя зелене, супротивне, ланцетні, лінійні або яєчні, більша частина остроконечні, цільнокрайні або верхні за основи висічені, майже сидячі або короткі, 1-2 мм довжина черешків. Цветки більш-менш крупні, сидячі або на голих або опушуваних квіткових ногах у пазухах великих прицветніків, зібрані вгорі стебла та його ветви в колосовидні або кистевидные соцветия.  Прицветні яйцевидно-або лінійно-ланцетні, більша частина по боках вирізанно-зубчаті або щето-зубчаті, рідкісно цільнокрайні. Чашечка трубчато-колокольчатая, чотиризубчатая, голая або опущенна, верхні зуби іноді крупніше, всі гострі, рідкі тупые. Венчик двугубий, голий або більша частина коротко опущенний, з циліндричною, тонкою, вгору поступово розширюється, виставляється, в основу трохи розширеною трубкою;</vt:lpstr>
      <vt:lpstr>верхняя губа шлемоведная, сжатая с боков, с узкими, отвороченными наружу краями; нижня губа трохи перевищує верхню, відтопірену, в підставі з двома бугорками (випуклинами) і трьома короткими, рівними лопастями нагорі. Тычинок четыре, из них две более длинные, прикрепленные в верхній частині трубки; пыльники сближенные, майже вертикальні, двогнёздные, гніздо при підставі з остроконечными придатками, по верхній краю довгі бідаті. Пестик один, з двугнёздной завязью і нитевидным, длинним, загнутым наверх по столбиком, гладким или в верхней части опушённым, з головчатим рильцем. Коробочка сплюснутая, яйцевидная або полушаровидная, гладна або закрита маленькими волосками, тупая або остроконечна, двогнездная, гніздоразрывная, розкривається з однієї передньої сторони або з двох сторін, з одним або двома семенами в кожній гнізді. Семена 4 мм довжиною, 1,5-2 мм шириною, еліптичні або довгі, майже трёхгранные, гладкие, с присемянником. Росположення:  Встречаються в Європі, Азії та Північній Америці. Наиболее известный на территории Росії вид - марьянник дубравний (Melampyrum nemorosum), або Иван-да-Марья. Екологія: Мар'янник, поселяючись поруч з муравейником, розсипає навколо своїх семенів, схожих на муравйовні куколки. Муравьи, приймаючи їх за своїми потомствами, втягуються в свої нори, де ці сім'ї ростуть і ростуть, оточені турботою муравйов. Муравьи же харчуються м'ясними приданками (елайососами), якими забезпечені сімені маріанни.</vt:lpstr>
      <vt:lpstr>Презентация PowerPoint</vt:lpstr>
      <vt:lpstr>Подладанник (лат. Cytinus) - родина паразитичних квіткових рослин сімейства Підладнанні (латині Cytinaceae). Види цього роду не містять хлорофілла і можуть харчуватися лише за рахунок рослини-хазяїна. Подлядарник паразитует тільки на ладанні (лат. Cistus) і галіміуме (лати. Halimium), рослини сімейства Ланданічні (латиноамериканські). Несколько видів роду виростають у Середземному морі, Південна Африка. Можливо, на Мадагаскаре обитают неоткрытые ще виды этого рода. Ботанічне опис: C. capensis і C. sanguineus - дводомні рослини, а C. hypocistis (подладанник жёлтый) - одноденний. Последний вид вражає головним чином Halimium halimifolium і Cistus monspeliensis в Португалії. Систематическое положение: Раніше підрядник включився в паразитичну сім'ю Раффлезієвих (лат. Rafflesiaceae), але зараз він, як і родина Bdallophytum, розглядається в складі сімейства Підладанні (латині Cytinaceae). Використання:  Молодые побеги C. hypocistis використовуються як заменитель спаржи, а екстракт застосовується для лікування дизентерій, пухлини в горлі і як в'яжущее средство. С. Рубар також съедобен, він застосовується в народній медицині як засіб, стимулююча менструація. </vt:lpstr>
      <vt:lpstr>Види  По информации базы данных The Plant List (на июль 2016) род включает 8 видов[2]: Cytinus baronii Baker f. Cytinus capensis Marloth Cytinus glandulosus Jum. Cytinus hypocistis (L.) L. typus — Подладанник жёлтый Cytinus malagasicus Jum. &amp; H.Perrier Cytinus ruber (Fourr.) Fritsch — Подладанник красный Cytinus sanguineus (Thunb.) Fourc. Cytinus visseri Burgoyne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Рослини-паразити </dc:title>
  <dc:creator>Solodkyi Serhii</dc:creator>
  <cp:lastModifiedBy>1</cp:lastModifiedBy>
  <cp:revision>37</cp:revision>
  <dcterms:created xsi:type="dcterms:W3CDTF">2018-11-25T16:19:42Z</dcterms:created>
  <dcterms:modified xsi:type="dcterms:W3CDTF">2023-12-31T10:51:38Z</dcterms:modified>
</cp:coreProperties>
</file>